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f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Ex1.xml" ContentType="application/vnd.ms-office.chartex+xml"/>
  <Override PartName="/ppt/charts/style1.xml" ContentType="application/vnd.ms-office.chartstyle+xml"/>
  <Override PartName="/ppt/charts/colors1.xml" ContentType="application/vnd.ms-office.chartcolorstyl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76" r:id="rId2"/>
    <p:sldId id="285" r:id="rId3"/>
    <p:sldId id="282" r:id="rId4"/>
    <p:sldId id="283" r:id="rId5"/>
    <p:sldId id="284" r:id="rId6"/>
    <p:sldId id="277" r:id="rId7"/>
    <p:sldId id="278" r:id="rId8"/>
    <p:sldId id="281" r:id="rId9"/>
    <p:sldId id="286" r:id="rId10"/>
    <p:sldId id="287" r:id="rId11"/>
    <p:sldId id="288" r:id="rId12"/>
    <p:sldId id="315" r:id="rId13"/>
    <p:sldId id="316" r:id="rId14"/>
    <p:sldId id="294" r:id="rId15"/>
    <p:sldId id="295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988" autoAdjust="0"/>
    <p:restoredTop sz="94660"/>
  </p:normalViewPr>
  <p:slideViewPr>
    <p:cSldViewPr snapToGrid="0">
      <p:cViewPr varScale="1">
        <p:scale>
          <a:sx n="81" d="100"/>
          <a:sy n="81" d="100"/>
        </p:scale>
        <p:origin x="936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oleObject" Target="file:///C:\Users\Nareg\Desktop\anova.xlsx" TargetMode="External"/></Relationships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numDim type="val">
        <cx:f>Sheet1!$Y$2:$Y$25</cx:f>
        <cx:lvl ptCount="24" formatCode="General">
          <cx:pt idx="0">22</cx:pt>
          <cx:pt idx="1">5</cx:pt>
          <cx:pt idx="2">1</cx:pt>
          <cx:pt idx="3">3</cx:pt>
          <cx:pt idx="4">2</cx:pt>
          <cx:pt idx="5">17</cx:pt>
          <cx:pt idx="6">8</cx:pt>
          <cx:pt idx="7">12</cx:pt>
          <cx:pt idx="8">17</cx:pt>
          <cx:pt idx="9">0</cx:pt>
        </cx:lvl>
      </cx:numDim>
    </cx:data>
    <cx:data id="1">
      <cx:numDim type="val">
        <cx:f>Sheet1!$Z$2:$Z$25</cx:f>
        <cx:lvl ptCount="24" formatCode="General">
          <cx:pt idx="0">143</cx:pt>
          <cx:pt idx="1">156</cx:pt>
          <cx:pt idx="2">328</cx:pt>
          <cx:pt idx="3">565</cx:pt>
          <cx:pt idx="4">72</cx:pt>
          <cx:pt idx="5">155</cx:pt>
          <cx:pt idx="6">264</cx:pt>
          <cx:pt idx="7">72</cx:pt>
          <cx:pt idx="8">199</cx:pt>
          <cx:pt idx="9">118</cx:pt>
        </cx:lvl>
      </cx:numDim>
    </cx:data>
  </cx:chartData>
  <cx:chart>
    <cx:title pos="t" align="ctr" overlay="0">
      <cx:tx>
        <cx:txData>
          <cx:v>After Wash</cx:v>
        </cx:txData>
      </cx:tx>
      <cx:txPr>
        <a:bodyPr spcFirstLastPara="1" vertOverflow="ellipsis" horzOverflow="overflow" wrap="square" lIns="0" tIns="0" rIns="0" bIns="0" anchor="ctr" anchorCtr="1"/>
        <a:lstStyle/>
        <a:p>
          <a:pPr algn="ctr" rtl="0">
            <a:defRPr/>
          </a:pPr>
          <a:r>
            <a:rPr lang="en-US" sz="1400" b="0" i="0" u="none" strike="noStrike" baseline="0">
              <a:solidFill>
                <a:sysClr val="windowText" lastClr="000000">
                  <a:lumMod val="65000"/>
                  <a:lumOff val="35000"/>
                </a:sysClr>
              </a:solidFill>
              <a:latin typeface="Calibri" panose="020F0502020204030204"/>
            </a:rPr>
            <a:t>After Wash</a:t>
          </a:r>
        </a:p>
      </cx:txPr>
    </cx:title>
    <cx:plotArea>
      <cx:plotAreaRegion>
        <cx:series layoutId="boxWhisker" uniqueId="{E5EEF6AE-B0B2-4470-A116-A5AE81D08426}">
          <cx:tx>
            <cx:txData>
              <cx:f>Sheet1!$Y$1</cx:f>
              <cx:v>Benign</cx:v>
            </cx:txData>
          </cx:tx>
          <cx:dataLabels>
            <cx:visibility seriesName="0" categoryName="0" value="1"/>
          </cx:dataLabels>
          <cx:dataId val="0"/>
          <cx:layoutPr>
            <cx:visibility meanLine="0" meanMarker="1" nonoutliers="0" outliers="1"/>
            <cx:statistics quartileMethod="exclusive"/>
          </cx:layoutPr>
        </cx:series>
        <cx:series layoutId="boxWhisker" uniqueId="{AAD8DBB9-69C0-4663-A6F1-BBE206330DA9}">
          <cx:tx>
            <cx:txData>
              <cx:f>Sheet1!$Z$1</cx:f>
              <cx:v>Cancer</cx:v>
            </cx:txData>
          </cx:tx>
          <cx:dataLabels>
            <cx:visibility seriesName="0" categoryName="0" value="1"/>
          </cx:dataLabels>
          <cx:dataId val="1"/>
          <cx:layoutPr>
            <cx:visibility meanLine="0" meanMarker="1" nonoutliers="0" outliers="1"/>
            <cx:statistics quartileMethod="exclusive"/>
          </cx:layoutPr>
        </cx:series>
      </cx:plotAreaRegion>
      <cx:axis id="0">
        <cx:catScaling gapWidth="1"/>
        <cx:title/>
        <cx:tickLabels/>
      </cx:axis>
      <cx:axis id="1">
        <cx:valScaling min="-50"/>
        <cx:title>
          <cx:tx>
            <cx:txData>
              <cx:v>Count</cx:v>
            </cx:txData>
          </cx:tx>
          <cx:txPr>
            <a:bodyPr spcFirstLastPara="1" vertOverflow="ellipsis" horzOverflow="overflow" wrap="square" lIns="0" tIns="0" rIns="0" bIns="0" anchor="ctr" anchorCtr="1"/>
            <a:lstStyle/>
            <a:p>
              <a:pPr algn="ctr" rtl="0">
                <a:defRPr/>
              </a:pPr>
              <a:r>
                <a:rPr lang="en-US" sz="900" b="0" i="0" u="none" strike="noStrike" baseline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Calibri" panose="020F0502020204030204"/>
                </a:rPr>
                <a:t>Count</a:t>
              </a:r>
            </a:p>
          </cx:txPr>
        </cx:title>
        <cx:tickLabels/>
      </cx:axis>
    </cx:plotArea>
    <cx:legend pos="t" align="ctr" overlay="0"/>
  </cx:chart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40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>
        <a:solidFill>
          <a:schemeClr val="phClr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B58AD8-414A-46B5-AA83-F8113E6418C3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D8FE95-9B1E-4306-A139-9317F92E82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8937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5DAAAC-87EE-42F7-B2FF-3A5A6C670D1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2680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2C6FD3-A15B-426E-90DC-47708FE52F1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43140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5DAAAC-87EE-42F7-B2FF-3A5A6C670D1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5910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2EB551-3ED2-4B71-B26E-8C419832C7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0AA8B95-53BD-445D-A9C7-15070F115F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022183-D34A-4333-85B8-391C232B65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F4E7DE-37A5-402A-A72F-CF05C0437D47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7B755A-396E-4A48-B2C6-9821E4D4B8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DB958E-3CCC-43AD-9785-FC7D3EEA7C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8970A-0F63-4E84-A4A1-7753260BE1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0844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715523-1967-463D-A8C6-C139D663EC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A4DEFD-0F35-4541-B4C3-27443FB4E1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756142-D5B4-41D6-8A58-14CFA814C4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F4E7DE-37A5-402A-A72F-CF05C0437D47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D6DCCB-88BA-4A88-A847-0B6F694A6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47A85F-628B-429E-BBFE-267DDFE4A9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8970A-0F63-4E84-A4A1-7753260BE1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6405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5D83EA6-8F4B-4155-A851-E7A7FFAB24D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AF3DBA9-D29F-4572-970F-B26777570B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0ABAAF-5B0D-41EB-A369-425422F8A6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F4E7DE-37A5-402A-A72F-CF05C0437D47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BDF235-6407-45CE-9751-4DC483B07A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7D184A-C5F2-4A33-A817-CEA28B6AF8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8970A-0F63-4E84-A4A1-7753260BE1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3726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CA1D4-0210-41D1-A9AD-E1AA2F9AF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5A36F9-C171-48C3-A42D-4EA858A738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3DEDCD-9667-4674-B2C9-F5F6D887A6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F4E7DE-37A5-402A-A72F-CF05C0437D47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5C66FE-74CA-46FD-9ECA-60EA25C196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3FE60A-024B-4FB9-8A22-1553ECDAF0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8970A-0F63-4E84-A4A1-7753260BE1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17213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FDF251-E8F3-4920-9B2A-28A725D26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A7A085-A1D6-431F-B89D-09129376AD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912998-5052-4174-882A-C2CDB23E90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F4E7DE-37A5-402A-A72F-CF05C0437D47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7C5E63-5EF5-43F4-9C79-1A3740C5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CCA886-0D27-484F-B079-040B08FF9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8970A-0F63-4E84-A4A1-7753260BE1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5080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32ED2A-67CA-4570-9BE4-45E04B4313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FFF27-D405-4389-AF20-D15F8D4A34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5CDBBA-1A75-4FD4-B541-5DB901C4A6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FD02EE-A7E9-4F72-99CF-729322DE04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F4E7DE-37A5-402A-A72F-CF05C0437D47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A903B8-CAA3-4E3F-ACC7-35C6EFF846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E12FBC-FE1E-44AF-86E5-83AFF868E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8970A-0F63-4E84-A4A1-7753260BE1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4132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CB861E-09F8-4E43-9307-2FD2A05A14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E9F840-A784-420B-A140-EBC0E5D200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1DF5BC-1A5E-45C0-AFED-663DDAA23A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93D19F8-443F-4205-B47F-CA0C6F2156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AD7D7C7-C44B-4A84-8030-8208C7EE33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99D6160-FAA4-49EA-95AB-88611A0385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F4E7DE-37A5-402A-A72F-CF05C0437D47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BE0527-8963-4C80-9757-72C9429EB5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F39B648-8110-49B6-94E9-520FB56E3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8970A-0F63-4E84-A4A1-7753260BE1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9145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A0930-3AD2-4215-A04A-96DF3CE1C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41FDE81-CE81-4950-819C-CBB99CE32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F4E7DE-37A5-402A-A72F-CF05C0437D47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46D1F8-3BB5-46E1-9EAB-4B04B510FE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98D2D2-6070-4F2A-A476-5B0A5A1EE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8970A-0F63-4E84-A4A1-7753260BE1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9773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AE17CB7-67B4-4305-9387-37034FF431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F4E7DE-37A5-402A-A72F-CF05C0437D47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A48C02-A22A-4F56-AA09-A1FD88B544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0CBE33-FC45-49C0-8A27-36189B95DF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8970A-0F63-4E84-A4A1-7753260BE1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6345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41694-4070-4E49-8EFE-686A266E6D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B465D8-1AE4-4458-8923-0E189312E1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156C56-EECB-4FAC-B148-F40142B075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F1ED2E-AEBA-4734-8D57-B6B457759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F4E7DE-37A5-402A-A72F-CF05C0437D47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9B1FDF-3F45-4254-A819-3427C97B37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69EB6A-7C49-4B1B-94E5-5990E0CB1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8970A-0F63-4E84-A4A1-7753260BE1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5637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51386-7A0B-4EB3-8D5E-3F576538E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111A2A5-5B12-463F-9ADA-6C7B5068A67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DA9399-E421-465E-9415-C9B88B07B4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5D769D-0348-4D89-A779-00578A6275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F4E7DE-37A5-402A-A72F-CF05C0437D47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21401D-6FE9-4E4F-A26F-C55F123E2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3F9A9D-065C-4021-8128-8CD491B6D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8970A-0F63-4E84-A4A1-7753260BE1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6893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8711D37-4D14-42D5-8200-DB274E6B78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7DF7BA-338A-422F-9FD0-CFA5135CB7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CA63E8-68FD-4049-8CCE-F412B0CE142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F4E7DE-37A5-402A-A72F-CF05C0437D47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88A1BA-207F-48DB-B7DB-054D110961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CACDB0-E983-4978-B099-2AD062A9A2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28970A-0F63-4E84-A4A1-7753260BE1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73112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tif"/><Relationship Id="rId7" Type="http://schemas.openxmlformats.org/officeDocument/2006/relationships/image" Target="../media/image42.tif"/><Relationship Id="rId2" Type="http://schemas.openxmlformats.org/officeDocument/2006/relationships/image" Target="../media/image37.t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tif"/><Relationship Id="rId5" Type="http://schemas.openxmlformats.org/officeDocument/2006/relationships/image" Target="../media/image40.tif"/><Relationship Id="rId4" Type="http://schemas.openxmlformats.org/officeDocument/2006/relationships/image" Target="../media/image39.tif"/><Relationship Id="rId9" Type="http://schemas.openxmlformats.org/officeDocument/2006/relationships/image" Target="../media/image44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tif"/><Relationship Id="rId5" Type="http://schemas.microsoft.com/office/2007/relationships/hdphoto" Target="../media/hdphoto7.wdp"/><Relationship Id="rId4" Type="http://schemas.openxmlformats.org/officeDocument/2006/relationships/image" Target="../media/image46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14/relationships/chartEx" Target="../charts/chartEx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tiff"/><Relationship Id="rId4" Type="http://schemas.openxmlformats.org/officeDocument/2006/relationships/image" Target="../media/image4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tif"/><Relationship Id="rId3" Type="http://schemas.openxmlformats.org/officeDocument/2006/relationships/image" Target="../media/image49.tif"/><Relationship Id="rId7" Type="http://schemas.openxmlformats.org/officeDocument/2006/relationships/image" Target="../media/image53.t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tif"/><Relationship Id="rId5" Type="http://schemas.openxmlformats.org/officeDocument/2006/relationships/image" Target="../media/image51.tif"/><Relationship Id="rId10" Type="http://schemas.openxmlformats.org/officeDocument/2006/relationships/image" Target="../media/image56.png"/><Relationship Id="rId4" Type="http://schemas.openxmlformats.org/officeDocument/2006/relationships/image" Target="../media/image50.tif"/><Relationship Id="rId9" Type="http://schemas.openxmlformats.org/officeDocument/2006/relationships/image" Target="../media/image5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tif"/><Relationship Id="rId2" Type="http://schemas.openxmlformats.org/officeDocument/2006/relationships/image" Target="../media/image54.t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tif"/><Relationship Id="rId3" Type="http://schemas.openxmlformats.org/officeDocument/2006/relationships/image" Target="../media/image1.tif"/><Relationship Id="rId7" Type="http://schemas.openxmlformats.org/officeDocument/2006/relationships/image" Target="../media/image5.t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tif"/><Relationship Id="rId5" Type="http://schemas.openxmlformats.org/officeDocument/2006/relationships/image" Target="../media/image3.tif"/><Relationship Id="rId4" Type="http://schemas.openxmlformats.org/officeDocument/2006/relationships/image" Target="../media/image2.tif"/><Relationship Id="rId9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image" Target="../media/image8.t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tif"/><Relationship Id="rId7" Type="http://schemas.openxmlformats.org/officeDocument/2006/relationships/image" Target="../media/image14.tif"/><Relationship Id="rId2" Type="http://schemas.openxmlformats.org/officeDocument/2006/relationships/image" Target="../media/image9.t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tif"/><Relationship Id="rId5" Type="http://schemas.openxmlformats.org/officeDocument/2006/relationships/image" Target="../media/image12.tif"/><Relationship Id="rId4" Type="http://schemas.openxmlformats.org/officeDocument/2006/relationships/image" Target="../media/image11.t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tif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tif"/><Relationship Id="rId7" Type="http://schemas.openxmlformats.org/officeDocument/2006/relationships/image" Target="../media/image22.tif"/><Relationship Id="rId2" Type="http://schemas.openxmlformats.org/officeDocument/2006/relationships/image" Target="../media/image17.t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tif"/><Relationship Id="rId5" Type="http://schemas.openxmlformats.org/officeDocument/2006/relationships/image" Target="../media/image20.tif"/><Relationship Id="rId4" Type="http://schemas.openxmlformats.org/officeDocument/2006/relationships/image" Target="../media/image19.tif"/><Relationship Id="rId9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"/><Relationship Id="rId2" Type="http://schemas.openxmlformats.org/officeDocument/2006/relationships/image" Target="../media/image25.t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tif"/><Relationship Id="rId3" Type="http://schemas.microsoft.com/office/2007/relationships/hdphoto" Target="../media/hdphoto2.wdp"/><Relationship Id="rId7" Type="http://schemas.openxmlformats.org/officeDocument/2006/relationships/image" Target="../media/image29.tif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tif"/><Relationship Id="rId11" Type="http://schemas.openxmlformats.org/officeDocument/2006/relationships/image" Target="../media/image33.png"/><Relationship Id="rId5" Type="http://schemas.microsoft.com/office/2007/relationships/hdphoto" Target="../media/hdphoto3.wdp"/><Relationship Id="rId10" Type="http://schemas.openxmlformats.org/officeDocument/2006/relationships/image" Target="../media/image32.png"/><Relationship Id="rId4" Type="http://schemas.openxmlformats.org/officeDocument/2006/relationships/image" Target="../media/image27.png"/><Relationship Id="rId9" Type="http://schemas.openxmlformats.org/officeDocument/2006/relationships/image" Target="../media/image31.tif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707B66-6738-48BA-A5AC-9026F64AA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Details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5FF157-4FDE-40B0-BCFC-8F533B7349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Used samples: 002; 087; 161; 1001; and 1003.</a:t>
            </a:r>
          </a:p>
          <a:p>
            <a:r>
              <a:rPr lang="en-US" dirty="0"/>
              <a:t>Plasma volume: 20 µl.</a:t>
            </a:r>
          </a:p>
          <a:p>
            <a:r>
              <a:rPr lang="en-US" dirty="0"/>
              <a:t>Type of Cancer: unknown.</a:t>
            </a:r>
          </a:p>
          <a:p>
            <a:r>
              <a:rPr lang="en-US" dirty="0"/>
              <a:t>Concentration: unknown.</a:t>
            </a:r>
          </a:p>
          <a:p>
            <a:r>
              <a:rPr lang="en-US" dirty="0"/>
              <a:t>Size Distribution: unknown.</a:t>
            </a:r>
          </a:p>
          <a:p>
            <a:r>
              <a:rPr lang="en-US" dirty="0"/>
              <a:t>Experimental duration: 60 min.</a:t>
            </a:r>
          </a:p>
          <a:p>
            <a:r>
              <a:rPr lang="en-US" dirty="0"/>
              <a:t>Antibody used: CD9, CD81, and CD63.</a:t>
            </a:r>
          </a:p>
        </p:txBody>
      </p:sp>
    </p:spTree>
    <p:extLst>
      <p:ext uri="{BB962C8B-B14F-4D97-AF65-F5344CB8AC3E}">
        <p14:creationId xmlns:p14="http://schemas.microsoft.com/office/powerpoint/2010/main" val="9855396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nature, night, night sky&#10;&#10;Description automatically generated">
            <a:extLst>
              <a:ext uri="{FF2B5EF4-FFF2-40B4-BE49-F238E27FC236}">
                <a16:creationId xmlns:a16="http://schemas.microsoft.com/office/drawing/2014/main" id="{63B07120-30BB-4125-8C91-0B21460D97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1098" y="4358395"/>
            <a:ext cx="2401129" cy="2427228"/>
          </a:xfrm>
          <a:prstGeom prst="rect">
            <a:avLst/>
          </a:prstGeom>
        </p:spPr>
      </p:pic>
      <p:pic>
        <p:nvPicPr>
          <p:cNvPr id="12" name="Picture 11" descr="A picture containing outdoor object, light, night&#10;&#10;Description automatically generated">
            <a:extLst>
              <a:ext uri="{FF2B5EF4-FFF2-40B4-BE49-F238E27FC236}">
                <a16:creationId xmlns:a16="http://schemas.microsoft.com/office/drawing/2014/main" id="{70189A2E-34DB-4C58-AAFA-B997228294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3710" y="4356749"/>
            <a:ext cx="2393486" cy="2419502"/>
          </a:xfrm>
          <a:prstGeom prst="rect">
            <a:avLst/>
          </a:prstGeom>
        </p:spPr>
      </p:pic>
      <p:pic>
        <p:nvPicPr>
          <p:cNvPr id="10" name="Picture 9" descr="A picture containing outdoor object, night&#10;&#10;Description automatically generated">
            <a:extLst>
              <a:ext uri="{FF2B5EF4-FFF2-40B4-BE49-F238E27FC236}">
                <a16:creationId xmlns:a16="http://schemas.microsoft.com/office/drawing/2014/main" id="{9529B8B8-98FC-42F2-9379-E59515E870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830" y="4370194"/>
            <a:ext cx="2402682" cy="2428798"/>
          </a:xfrm>
          <a:prstGeom prst="rect">
            <a:avLst/>
          </a:prstGeom>
        </p:spPr>
      </p:pic>
      <p:pic>
        <p:nvPicPr>
          <p:cNvPr id="8" name="Picture 7" descr="A picture containing outdoor object, star, night, night sky&#10;&#10;Description automatically generated">
            <a:extLst>
              <a:ext uri="{FF2B5EF4-FFF2-40B4-BE49-F238E27FC236}">
                <a16:creationId xmlns:a16="http://schemas.microsoft.com/office/drawing/2014/main" id="{E432E12B-D1E9-4224-B274-6FD41DC864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8741" y="1621095"/>
            <a:ext cx="2393486" cy="2419502"/>
          </a:xfrm>
          <a:prstGeom prst="rect">
            <a:avLst/>
          </a:prstGeom>
        </p:spPr>
      </p:pic>
      <p:pic>
        <p:nvPicPr>
          <p:cNvPr id="6" name="Picture 5" descr="A picture containing outdoor object, night&#10;&#10;Description automatically generated">
            <a:extLst>
              <a:ext uri="{FF2B5EF4-FFF2-40B4-BE49-F238E27FC236}">
                <a16:creationId xmlns:a16="http://schemas.microsoft.com/office/drawing/2014/main" id="{9D5DB7C6-97F7-44CA-8193-A21FA4F9D5B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2847" y="1621095"/>
            <a:ext cx="2398384" cy="2428798"/>
          </a:xfrm>
          <a:prstGeom prst="rect">
            <a:avLst/>
          </a:prstGeom>
        </p:spPr>
      </p:pic>
      <p:pic>
        <p:nvPicPr>
          <p:cNvPr id="4" name="Picture 3" descr="Stars in the night sky&#10;&#10;Description automatically generated with medium confidence">
            <a:extLst>
              <a:ext uri="{FF2B5EF4-FFF2-40B4-BE49-F238E27FC236}">
                <a16:creationId xmlns:a16="http://schemas.microsoft.com/office/drawing/2014/main" id="{799360AA-1B78-4F78-929A-6D95AFD392B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777" y="1621095"/>
            <a:ext cx="2398384" cy="24287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AAFBBBB-C94B-4BD1-8E2F-4F2A8AE054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52425"/>
            <a:ext cx="10515600" cy="1006475"/>
          </a:xfrm>
        </p:spPr>
        <p:txBody>
          <a:bodyPr>
            <a:normAutofit/>
          </a:bodyPr>
          <a:lstStyle/>
          <a:p>
            <a:r>
              <a:rPr lang="en-US" sz="3600" b="1" dirty="0"/>
              <a:t>PANRORAMA of Plasma Sample 1003 (Cancer)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B0CAE2D-32E8-4915-8279-2A2940CE5572}"/>
              </a:ext>
            </a:extLst>
          </p:cNvPr>
          <p:cNvCxnSpPr>
            <a:cxnSpLocks/>
          </p:cNvCxnSpPr>
          <p:nvPr/>
        </p:nvCxnSpPr>
        <p:spPr>
          <a:xfrm>
            <a:off x="2590427" y="3950997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E5D78C1-530D-44C9-9844-D56C7B99AFBB}"/>
              </a:ext>
            </a:extLst>
          </p:cNvPr>
          <p:cNvCxnSpPr>
            <a:cxnSpLocks/>
          </p:cNvCxnSpPr>
          <p:nvPr/>
        </p:nvCxnSpPr>
        <p:spPr>
          <a:xfrm>
            <a:off x="5112803" y="3950997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41F2020-8615-4514-9326-269FB83C1114}"/>
              </a:ext>
            </a:extLst>
          </p:cNvPr>
          <p:cNvCxnSpPr>
            <a:cxnSpLocks/>
          </p:cNvCxnSpPr>
          <p:nvPr/>
        </p:nvCxnSpPr>
        <p:spPr>
          <a:xfrm>
            <a:off x="7592766" y="3950997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E2FF11D-B628-474F-99BD-0618B13E2AE4}"/>
              </a:ext>
            </a:extLst>
          </p:cNvPr>
          <p:cNvCxnSpPr>
            <a:cxnSpLocks/>
          </p:cNvCxnSpPr>
          <p:nvPr/>
        </p:nvCxnSpPr>
        <p:spPr>
          <a:xfrm>
            <a:off x="2628050" y="6664035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2569EB7-8FDD-4DCF-8188-0491C1EF0550}"/>
              </a:ext>
            </a:extLst>
          </p:cNvPr>
          <p:cNvCxnSpPr>
            <a:cxnSpLocks/>
          </p:cNvCxnSpPr>
          <p:nvPr/>
        </p:nvCxnSpPr>
        <p:spPr>
          <a:xfrm>
            <a:off x="5114329" y="6664035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FEFB9405-5C09-436D-8A6C-F1895F23F452}"/>
              </a:ext>
            </a:extLst>
          </p:cNvPr>
          <p:cNvCxnSpPr>
            <a:cxnSpLocks/>
          </p:cNvCxnSpPr>
          <p:nvPr/>
        </p:nvCxnSpPr>
        <p:spPr>
          <a:xfrm>
            <a:off x="7596908" y="6664035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755FBC2-0697-4409-A3BB-079CDC364224}"/>
              </a:ext>
            </a:extLst>
          </p:cNvPr>
          <p:cNvCxnSpPr>
            <a:cxnSpLocks/>
          </p:cNvCxnSpPr>
          <p:nvPr/>
        </p:nvCxnSpPr>
        <p:spPr>
          <a:xfrm>
            <a:off x="10006138" y="6322290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6494BCD9-5F4B-43C8-9FCC-32D26068D9F1}"/>
              </a:ext>
            </a:extLst>
          </p:cNvPr>
          <p:cNvSpPr txBox="1"/>
          <p:nvPr/>
        </p:nvSpPr>
        <p:spPr>
          <a:xfrm>
            <a:off x="10553107" y="6528394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10 µm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4ADA303-3DC1-49E2-A555-BF243BD5D578}"/>
              </a:ext>
            </a:extLst>
          </p:cNvPr>
          <p:cNvSpPr txBox="1"/>
          <p:nvPr/>
        </p:nvSpPr>
        <p:spPr>
          <a:xfrm>
            <a:off x="3429171" y="1281101"/>
            <a:ext cx="1683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20 min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2455AE7-403B-46EB-9C34-3AED1518612C}"/>
              </a:ext>
            </a:extLst>
          </p:cNvPr>
          <p:cNvSpPr txBox="1"/>
          <p:nvPr/>
        </p:nvSpPr>
        <p:spPr>
          <a:xfrm>
            <a:off x="1064823" y="1291500"/>
            <a:ext cx="1683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10 min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3B2DDFC-809F-42CB-AF8C-215251EE47FC}"/>
              </a:ext>
            </a:extLst>
          </p:cNvPr>
          <p:cNvSpPr txBox="1"/>
          <p:nvPr/>
        </p:nvSpPr>
        <p:spPr>
          <a:xfrm>
            <a:off x="5990886" y="1307656"/>
            <a:ext cx="1683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30 min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A2DACFA-11F2-4B27-82B8-0775D7EDC9CB}"/>
              </a:ext>
            </a:extLst>
          </p:cNvPr>
          <p:cNvSpPr txBox="1"/>
          <p:nvPr/>
        </p:nvSpPr>
        <p:spPr>
          <a:xfrm>
            <a:off x="1016477" y="4045246"/>
            <a:ext cx="1683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40 min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B3FB774-1CB4-48ED-888E-13775D243A57}"/>
              </a:ext>
            </a:extLst>
          </p:cNvPr>
          <p:cNvSpPr txBox="1"/>
          <p:nvPr/>
        </p:nvSpPr>
        <p:spPr>
          <a:xfrm>
            <a:off x="3530352" y="4045246"/>
            <a:ext cx="1683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50 min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C0F5535-F958-4E7E-88DA-6B68133C6F50}"/>
              </a:ext>
            </a:extLst>
          </p:cNvPr>
          <p:cNvSpPr txBox="1"/>
          <p:nvPr/>
        </p:nvSpPr>
        <p:spPr>
          <a:xfrm>
            <a:off x="5939774" y="4042492"/>
            <a:ext cx="1683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486605E-8291-44E2-ACFF-AEF3D872E38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3485" t="16453" r="57234" b="12394"/>
          <a:stretch/>
        </p:blipFill>
        <p:spPr>
          <a:xfrm>
            <a:off x="8440770" y="3800166"/>
            <a:ext cx="3326486" cy="272822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EC4678B-48E9-4EB8-81FA-E895D8409398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3558" t="17308" r="57985" b="12179"/>
          <a:stretch/>
        </p:blipFill>
        <p:spPr>
          <a:xfrm>
            <a:off x="8505052" y="1115182"/>
            <a:ext cx="3028423" cy="2532592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A109E064-055D-4CCA-93C6-04517CD7AAB9}"/>
              </a:ext>
            </a:extLst>
          </p:cNvPr>
          <p:cNvSpPr txBox="1"/>
          <p:nvPr/>
        </p:nvSpPr>
        <p:spPr>
          <a:xfrm>
            <a:off x="8529102" y="3511692"/>
            <a:ext cx="339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Particle count at 5 min intervals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FA8A874-001A-405E-8835-0473EDD83191}"/>
              </a:ext>
            </a:extLst>
          </p:cNvPr>
          <p:cNvSpPr txBox="1"/>
          <p:nvPr/>
        </p:nvSpPr>
        <p:spPr>
          <a:xfrm>
            <a:off x="8529102" y="807405"/>
            <a:ext cx="339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Particle count at 1 min intervals</a:t>
            </a:r>
          </a:p>
        </p:txBody>
      </p:sp>
    </p:spTree>
    <p:extLst>
      <p:ext uri="{BB962C8B-B14F-4D97-AF65-F5344CB8AC3E}">
        <p14:creationId xmlns:p14="http://schemas.microsoft.com/office/powerpoint/2010/main" val="20007973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B809C2D5-400E-4109-9F4B-1BC915169C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2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4791" y="2403701"/>
            <a:ext cx="3964014" cy="4007101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725A5F-6A04-48BA-89E3-7C4E239DAC29}"/>
              </a:ext>
            </a:extLst>
          </p:cNvPr>
          <p:cNvCxnSpPr>
            <a:cxnSpLocks/>
          </p:cNvCxnSpPr>
          <p:nvPr/>
        </p:nvCxnSpPr>
        <p:spPr>
          <a:xfrm>
            <a:off x="10286134" y="6045200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1BE3450-444A-48E6-BC7A-DF24D240BAB2}"/>
              </a:ext>
            </a:extLst>
          </p:cNvPr>
          <p:cNvSpPr txBox="1"/>
          <p:nvPr/>
        </p:nvSpPr>
        <p:spPr>
          <a:xfrm>
            <a:off x="10553107" y="6528394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10 µm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595DFF2-05DC-4328-A093-3955A6D6DDAB}"/>
              </a:ext>
            </a:extLst>
          </p:cNvPr>
          <p:cNvSpPr txBox="1">
            <a:spLocks/>
          </p:cNvSpPr>
          <p:nvPr/>
        </p:nvSpPr>
        <p:spPr>
          <a:xfrm>
            <a:off x="381000" y="352425"/>
            <a:ext cx="10515600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PANRORAMA of Plasma Sample 1003 (Cancer)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74B7ED-8012-4DE1-8682-21009DA6B95F}"/>
              </a:ext>
            </a:extLst>
          </p:cNvPr>
          <p:cNvSpPr txBox="1"/>
          <p:nvPr/>
        </p:nvSpPr>
        <p:spPr>
          <a:xfrm>
            <a:off x="140855" y="1498142"/>
            <a:ext cx="23637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PANORAMA</a:t>
            </a:r>
          </a:p>
          <a:p>
            <a:r>
              <a:rPr lang="en-US" b="1" dirty="0"/>
              <a:t>Time: 60 min</a:t>
            </a:r>
          </a:p>
          <a:p>
            <a:r>
              <a:rPr lang="en-US" b="1" dirty="0"/>
              <a:t>Count: 412</a:t>
            </a:r>
          </a:p>
          <a:p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1EB030-E6B1-4904-84E5-EDA68E43C1B4}"/>
              </a:ext>
            </a:extLst>
          </p:cNvPr>
          <p:cNvSpPr txBox="1"/>
          <p:nvPr/>
        </p:nvSpPr>
        <p:spPr>
          <a:xfrm>
            <a:off x="4207311" y="1498142"/>
            <a:ext cx="21238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PANORAMA</a:t>
            </a:r>
          </a:p>
          <a:p>
            <a:r>
              <a:rPr lang="en-US" b="1" dirty="0"/>
              <a:t>Time: 60 min wash</a:t>
            </a:r>
          </a:p>
          <a:p>
            <a:r>
              <a:rPr lang="en-US" b="1" dirty="0"/>
              <a:t>Count: 289</a:t>
            </a:r>
          </a:p>
        </p:txBody>
      </p:sp>
      <p:pic>
        <p:nvPicPr>
          <p:cNvPr id="3" name="Picture 2" descr="A picture containing nature, night, night sky&#10;&#10;Description automatically generated">
            <a:extLst>
              <a:ext uri="{FF2B5EF4-FFF2-40B4-BE49-F238E27FC236}">
                <a16:creationId xmlns:a16="http://schemas.microsoft.com/office/drawing/2014/main" id="{D6613F45-FE31-4623-A047-106B2B6A36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8000"/>
                    </a14:imgEffect>
                    <a14:imgEffect>
                      <a14:brightnessContrast bright="-39000" contrast="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55" y="2403703"/>
            <a:ext cx="3964014" cy="400710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119E343-9FEB-42FB-90AF-6BF798D34FBC}"/>
              </a:ext>
            </a:extLst>
          </p:cNvPr>
          <p:cNvSpPr txBox="1"/>
          <p:nvPr/>
        </p:nvSpPr>
        <p:spPr>
          <a:xfrm>
            <a:off x="8273767" y="1480372"/>
            <a:ext cx="25091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Fluorescence (10.3 %)</a:t>
            </a:r>
          </a:p>
          <a:p>
            <a:r>
              <a:rPr lang="en-US" b="1" dirty="0"/>
              <a:t>Time: 60 min wash</a:t>
            </a:r>
          </a:p>
          <a:p>
            <a:r>
              <a:rPr lang="en-US" b="1" dirty="0"/>
              <a:t>Count: 29</a:t>
            </a:r>
          </a:p>
        </p:txBody>
      </p:sp>
      <p:pic>
        <p:nvPicPr>
          <p:cNvPr id="4" name="Picture 3" descr="A picture containing outdoor object, star, dark, night&#10;&#10;Description automatically generated">
            <a:extLst>
              <a:ext uri="{FF2B5EF4-FFF2-40B4-BE49-F238E27FC236}">
                <a16:creationId xmlns:a16="http://schemas.microsoft.com/office/drawing/2014/main" id="{20563F5D-8FD2-44C8-998B-CAD67350555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0459" y="2403701"/>
            <a:ext cx="3964015" cy="4007102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CA63B36-F362-4A43-A612-136CB66463F3}"/>
              </a:ext>
            </a:extLst>
          </p:cNvPr>
          <p:cNvCxnSpPr>
            <a:cxnSpLocks/>
          </p:cNvCxnSpPr>
          <p:nvPr/>
        </p:nvCxnSpPr>
        <p:spPr>
          <a:xfrm>
            <a:off x="3609975" y="6256047"/>
            <a:ext cx="322017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EAA4D9A-98FB-4E83-BB48-1E2D82FDEC0F}"/>
              </a:ext>
            </a:extLst>
          </p:cNvPr>
          <p:cNvCxnSpPr>
            <a:cxnSpLocks/>
          </p:cNvCxnSpPr>
          <p:nvPr/>
        </p:nvCxnSpPr>
        <p:spPr>
          <a:xfrm>
            <a:off x="7686675" y="6256047"/>
            <a:ext cx="322017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6006118-DDB6-4D44-A8A4-2410CAA5ED36}"/>
              </a:ext>
            </a:extLst>
          </p:cNvPr>
          <p:cNvCxnSpPr>
            <a:cxnSpLocks/>
          </p:cNvCxnSpPr>
          <p:nvPr/>
        </p:nvCxnSpPr>
        <p:spPr>
          <a:xfrm>
            <a:off x="11706225" y="6322722"/>
            <a:ext cx="322017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05029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ADD001-0901-40F2-8664-319314831C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89952"/>
          </a:xfrm>
        </p:spPr>
        <p:txBody>
          <a:bodyPr>
            <a:normAutofit/>
          </a:bodyPr>
          <a:lstStyle/>
          <a:p>
            <a:r>
              <a:rPr lang="en-US" sz="3200" b="1" dirty="0"/>
              <a:t>Count of attached exosomes for plasma samples</a:t>
            </a:r>
          </a:p>
        </p:txBody>
      </p:sp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8" name="Chart 7">
                <a:extLst>
                  <a:ext uri="{FF2B5EF4-FFF2-40B4-BE49-F238E27FC236}">
                    <a16:creationId xmlns:a16="http://schemas.microsoft.com/office/drawing/2014/main" id="{067FFCC6-FA89-4220-9F5E-7247D5F7398B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4168834493"/>
                  </p:ext>
                </p:extLst>
              </p:nvPr>
            </p:nvGraphicFramePr>
            <p:xfrm>
              <a:off x="3599821" y="1527327"/>
              <a:ext cx="3826355" cy="4839727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3"/>
              </a:graphicData>
            </a:graphic>
          </p:graphicFrame>
        </mc:Choice>
        <mc:Fallback xmlns="">
          <p:pic>
            <p:nvPicPr>
              <p:cNvPr id="8" name="Chart 7">
                <a:extLst>
                  <a:ext uri="{FF2B5EF4-FFF2-40B4-BE49-F238E27FC236}">
                    <a16:creationId xmlns:a16="http://schemas.microsoft.com/office/drawing/2014/main" id="{067FFCC6-FA89-4220-9F5E-7247D5F7398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99821" y="1527327"/>
                <a:ext cx="3826355" cy="4839727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CD727A17-3DC8-4713-AB73-6BA137EEB82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53" t="8299" r="11241" b="7211"/>
          <a:stretch/>
        </p:blipFill>
        <p:spPr>
          <a:xfrm>
            <a:off x="7523198" y="2042133"/>
            <a:ext cx="4432331" cy="3616922"/>
          </a:xfrm>
          <a:prstGeom prst="rect">
            <a:avLst/>
          </a:prstGeom>
        </p:spPr>
      </p:pic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EE2DA2E4-3B6B-4392-B450-DAC69E37EC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0308042"/>
              </p:ext>
            </p:extLst>
          </p:nvPr>
        </p:nvGraphicFramePr>
        <p:xfrm>
          <a:off x="386815" y="1691492"/>
          <a:ext cx="3213006" cy="43182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002">
                  <a:extLst>
                    <a:ext uri="{9D8B030D-6E8A-4147-A177-3AD203B41FA5}">
                      <a16:colId xmlns:a16="http://schemas.microsoft.com/office/drawing/2014/main" val="811150089"/>
                    </a:ext>
                  </a:extLst>
                </a:gridCol>
                <a:gridCol w="1071002">
                  <a:extLst>
                    <a:ext uri="{9D8B030D-6E8A-4147-A177-3AD203B41FA5}">
                      <a16:colId xmlns:a16="http://schemas.microsoft.com/office/drawing/2014/main" val="1089970503"/>
                    </a:ext>
                  </a:extLst>
                </a:gridCol>
                <a:gridCol w="1071002">
                  <a:extLst>
                    <a:ext uri="{9D8B030D-6E8A-4147-A177-3AD203B41FA5}">
                      <a16:colId xmlns:a16="http://schemas.microsoft.com/office/drawing/2014/main" val="2144502517"/>
                    </a:ext>
                  </a:extLst>
                </a:gridCol>
              </a:tblGrid>
              <a:tr h="853795">
                <a:tc>
                  <a:txBody>
                    <a:bodyPr/>
                    <a:lstStyle/>
                    <a:p>
                      <a:r>
                        <a:rPr lang="en-US" b="0" dirty="0"/>
                        <a:t>Sample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Count AW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Type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5694702"/>
                  </a:ext>
                </a:extLst>
              </a:tr>
              <a:tr h="903024">
                <a:tc>
                  <a:txBody>
                    <a:bodyPr/>
                    <a:lstStyle/>
                    <a:p>
                      <a:r>
                        <a:rPr lang="en-US" b="0" dirty="0"/>
                        <a:t>087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37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Healthy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7443042"/>
                  </a:ext>
                </a:extLst>
              </a:tr>
              <a:tr h="853795">
                <a:tc>
                  <a:txBody>
                    <a:bodyPr/>
                    <a:lstStyle/>
                    <a:p>
                      <a:r>
                        <a:rPr lang="en-US" b="0" dirty="0"/>
                        <a:t>161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Healthy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7254820"/>
                  </a:ext>
                </a:extLst>
              </a:tr>
              <a:tr h="853795">
                <a:tc>
                  <a:txBody>
                    <a:bodyPr/>
                    <a:lstStyle/>
                    <a:p>
                      <a:r>
                        <a:rPr lang="en-US" b="0" dirty="0"/>
                        <a:t>1001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394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Cancer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4381421"/>
                  </a:ext>
                </a:extLst>
              </a:tr>
              <a:tr h="853795">
                <a:tc>
                  <a:txBody>
                    <a:bodyPr/>
                    <a:lstStyle/>
                    <a:p>
                      <a:r>
                        <a:rPr lang="en-US" b="0" dirty="0"/>
                        <a:t>1003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289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Cancer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26422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57096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707B66-6738-48BA-A5AC-9026F64AA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Details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5FF157-4FDE-40B0-BCFC-8F533B7349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Used samples: 1;2;3;4;5;6;7;8;9;10;X and Y.</a:t>
            </a:r>
          </a:p>
          <a:p>
            <a:r>
              <a:rPr lang="en-US" dirty="0"/>
              <a:t>Plasma volume: 20 µl.</a:t>
            </a:r>
          </a:p>
          <a:p>
            <a:r>
              <a:rPr lang="en-US" dirty="0"/>
              <a:t>Type of Cancer: unknown.</a:t>
            </a:r>
          </a:p>
          <a:p>
            <a:r>
              <a:rPr lang="en-US" dirty="0"/>
              <a:t>Concentration: unknown.</a:t>
            </a:r>
          </a:p>
          <a:p>
            <a:r>
              <a:rPr lang="en-US" dirty="0"/>
              <a:t>Size Distribution: unknown.</a:t>
            </a:r>
          </a:p>
          <a:p>
            <a:r>
              <a:rPr lang="en-US" dirty="0"/>
              <a:t>Experimental duration: 60 min.</a:t>
            </a:r>
          </a:p>
          <a:p>
            <a:r>
              <a:rPr lang="en-US" dirty="0"/>
              <a:t>Antibody used: CD9, CD81, and CD63.</a:t>
            </a:r>
          </a:p>
        </p:txBody>
      </p:sp>
    </p:spTree>
    <p:extLst>
      <p:ext uri="{BB962C8B-B14F-4D97-AF65-F5344CB8AC3E}">
        <p14:creationId xmlns:p14="http://schemas.microsoft.com/office/powerpoint/2010/main" val="1586550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Stars in the night sky&#10;&#10;Description automatically generated with medium confidence">
            <a:extLst>
              <a:ext uri="{FF2B5EF4-FFF2-40B4-BE49-F238E27FC236}">
                <a16:creationId xmlns:a16="http://schemas.microsoft.com/office/drawing/2014/main" id="{67D24C5E-89B7-4852-BD4E-564A44E177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593" y="1576341"/>
            <a:ext cx="2347246" cy="236758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4C19FAC-C4F8-4BA6-B4C4-619A676577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3616" y="1589511"/>
            <a:ext cx="2347246" cy="2367586"/>
          </a:xfrm>
          <a:prstGeom prst="rect">
            <a:avLst/>
          </a:prstGeom>
        </p:spPr>
      </p:pic>
      <p:pic>
        <p:nvPicPr>
          <p:cNvPr id="25" name="Picture 24" descr="Stars in the night sky&#10;&#10;Description automatically generated with medium confidence">
            <a:extLst>
              <a:ext uri="{FF2B5EF4-FFF2-40B4-BE49-F238E27FC236}">
                <a16:creationId xmlns:a16="http://schemas.microsoft.com/office/drawing/2014/main" id="{72D70914-D298-47D4-A9A6-53B74B4495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6636" y="1591922"/>
            <a:ext cx="2347246" cy="2367586"/>
          </a:xfrm>
          <a:prstGeom prst="rect">
            <a:avLst/>
          </a:prstGeom>
        </p:spPr>
      </p:pic>
      <p:pic>
        <p:nvPicPr>
          <p:cNvPr id="27" name="Picture 26" descr="Stars in the night sky&#10;&#10;Description automatically generated with medium confidence">
            <a:extLst>
              <a:ext uri="{FF2B5EF4-FFF2-40B4-BE49-F238E27FC236}">
                <a16:creationId xmlns:a16="http://schemas.microsoft.com/office/drawing/2014/main" id="{EAB0CC03-66A5-4F18-93A5-0AB90FDD70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593" y="4231778"/>
            <a:ext cx="2351091" cy="2371465"/>
          </a:xfrm>
          <a:prstGeom prst="rect">
            <a:avLst/>
          </a:prstGeom>
        </p:spPr>
      </p:pic>
      <p:pic>
        <p:nvPicPr>
          <p:cNvPr id="30" name="Picture 29" descr="Stars in the night sky&#10;&#10;Description automatically generated with medium confidence">
            <a:extLst>
              <a:ext uri="{FF2B5EF4-FFF2-40B4-BE49-F238E27FC236}">
                <a16:creationId xmlns:a16="http://schemas.microsoft.com/office/drawing/2014/main" id="{FA09FC89-D7A1-49C7-9E4D-892A8C36EDD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1235" y="4234136"/>
            <a:ext cx="2351092" cy="2371465"/>
          </a:xfrm>
          <a:prstGeom prst="rect">
            <a:avLst/>
          </a:prstGeom>
        </p:spPr>
      </p:pic>
      <p:pic>
        <p:nvPicPr>
          <p:cNvPr id="32" name="Picture 31" descr="Stars in the night sky&#10;&#10;Description automatically generated with medium confidence">
            <a:extLst>
              <a:ext uri="{FF2B5EF4-FFF2-40B4-BE49-F238E27FC236}">
                <a16:creationId xmlns:a16="http://schemas.microsoft.com/office/drawing/2014/main" id="{00AEDBB2-143C-499E-A83F-CF558ACD518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5110" y="4235657"/>
            <a:ext cx="2347246" cy="236758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AAFBBBB-C94B-4BD1-8E2F-4F2A8AE054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93" y="-77297"/>
            <a:ext cx="10515600" cy="1006475"/>
          </a:xfrm>
        </p:spPr>
        <p:txBody>
          <a:bodyPr>
            <a:normAutofit fontScale="90000"/>
          </a:bodyPr>
          <a:lstStyle/>
          <a:p>
            <a:r>
              <a:rPr lang="en-US" sz="3600" b="1" dirty="0"/>
              <a:t>PANRORAMA of Plasma Sample X=002? (prediction Healthy)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B0CAE2D-32E8-4915-8279-2A2940CE5572}"/>
              </a:ext>
            </a:extLst>
          </p:cNvPr>
          <p:cNvCxnSpPr>
            <a:cxnSpLocks/>
          </p:cNvCxnSpPr>
          <p:nvPr/>
        </p:nvCxnSpPr>
        <p:spPr>
          <a:xfrm>
            <a:off x="2529091" y="3791871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E5D78C1-530D-44C9-9844-D56C7B99AFBB}"/>
              </a:ext>
            </a:extLst>
          </p:cNvPr>
          <p:cNvCxnSpPr>
            <a:cxnSpLocks/>
          </p:cNvCxnSpPr>
          <p:nvPr/>
        </p:nvCxnSpPr>
        <p:spPr>
          <a:xfrm>
            <a:off x="5056433" y="3792515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41F2020-8615-4514-9326-269FB83C1114}"/>
              </a:ext>
            </a:extLst>
          </p:cNvPr>
          <p:cNvCxnSpPr>
            <a:cxnSpLocks/>
          </p:cNvCxnSpPr>
          <p:nvPr/>
        </p:nvCxnSpPr>
        <p:spPr>
          <a:xfrm>
            <a:off x="7520608" y="3760318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E2FF11D-B628-474F-99BD-0618B13E2AE4}"/>
              </a:ext>
            </a:extLst>
          </p:cNvPr>
          <p:cNvCxnSpPr>
            <a:cxnSpLocks/>
          </p:cNvCxnSpPr>
          <p:nvPr/>
        </p:nvCxnSpPr>
        <p:spPr>
          <a:xfrm>
            <a:off x="2571954" y="6471074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2569EB7-8FDD-4DCF-8188-0491C1EF0550}"/>
              </a:ext>
            </a:extLst>
          </p:cNvPr>
          <p:cNvCxnSpPr>
            <a:cxnSpLocks/>
          </p:cNvCxnSpPr>
          <p:nvPr/>
        </p:nvCxnSpPr>
        <p:spPr>
          <a:xfrm>
            <a:off x="5085829" y="6463646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FEFB9405-5C09-436D-8A6C-F1895F23F452}"/>
              </a:ext>
            </a:extLst>
          </p:cNvPr>
          <p:cNvCxnSpPr>
            <a:cxnSpLocks/>
          </p:cNvCxnSpPr>
          <p:nvPr/>
        </p:nvCxnSpPr>
        <p:spPr>
          <a:xfrm>
            <a:off x="7556653" y="6463646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755FBC2-0697-4409-A3BB-079CDC364224}"/>
              </a:ext>
            </a:extLst>
          </p:cNvPr>
          <p:cNvCxnSpPr>
            <a:cxnSpLocks/>
          </p:cNvCxnSpPr>
          <p:nvPr/>
        </p:nvCxnSpPr>
        <p:spPr>
          <a:xfrm>
            <a:off x="10006138" y="6322290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6494BCD9-5F4B-43C8-9FCC-32D26068D9F1}"/>
              </a:ext>
            </a:extLst>
          </p:cNvPr>
          <p:cNvSpPr txBox="1"/>
          <p:nvPr/>
        </p:nvSpPr>
        <p:spPr>
          <a:xfrm>
            <a:off x="0" y="6577290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10 µm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4ADA303-3DC1-49E2-A555-BF243BD5D578}"/>
              </a:ext>
            </a:extLst>
          </p:cNvPr>
          <p:cNvSpPr txBox="1"/>
          <p:nvPr/>
        </p:nvSpPr>
        <p:spPr>
          <a:xfrm>
            <a:off x="3429171" y="1281101"/>
            <a:ext cx="1683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20 min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2455AE7-403B-46EB-9C34-3AED1518612C}"/>
              </a:ext>
            </a:extLst>
          </p:cNvPr>
          <p:cNvSpPr txBox="1"/>
          <p:nvPr/>
        </p:nvSpPr>
        <p:spPr>
          <a:xfrm>
            <a:off x="1064823" y="1291500"/>
            <a:ext cx="1683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10 min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3B2DDFC-809F-42CB-AF8C-215251EE47FC}"/>
              </a:ext>
            </a:extLst>
          </p:cNvPr>
          <p:cNvSpPr txBox="1"/>
          <p:nvPr/>
        </p:nvSpPr>
        <p:spPr>
          <a:xfrm>
            <a:off x="5990886" y="1307656"/>
            <a:ext cx="1683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30 min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A2DACFA-11F2-4B27-82B8-0775D7EDC9CB}"/>
              </a:ext>
            </a:extLst>
          </p:cNvPr>
          <p:cNvSpPr txBox="1"/>
          <p:nvPr/>
        </p:nvSpPr>
        <p:spPr>
          <a:xfrm>
            <a:off x="998004" y="3888399"/>
            <a:ext cx="1683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40 min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B3FB774-1CB4-48ED-888E-13775D243A57}"/>
              </a:ext>
            </a:extLst>
          </p:cNvPr>
          <p:cNvSpPr txBox="1"/>
          <p:nvPr/>
        </p:nvSpPr>
        <p:spPr>
          <a:xfrm>
            <a:off x="3511879" y="3888399"/>
            <a:ext cx="1683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50 min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C0F5535-F958-4E7E-88DA-6B68133C6F50}"/>
              </a:ext>
            </a:extLst>
          </p:cNvPr>
          <p:cNvSpPr txBox="1"/>
          <p:nvPr/>
        </p:nvSpPr>
        <p:spPr>
          <a:xfrm>
            <a:off x="5921301" y="3885645"/>
            <a:ext cx="1683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109E064-055D-4CCA-93C6-04517CD7AAB9}"/>
              </a:ext>
            </a:extLst>
          </p:cNvPr>
          <p:cNvSpPr txBox="1"/>
          <p:nvPr/>
        </p:nvSpPr>
        <p:spPr>
          <a:xfrm>
            <a:off x="8529102" y="3422539"/>
            <a:ext cx="339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Particle count at 5 min intervals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CF002F3F-E113-4B6A-BBC2-8DCC3B20D113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2894" t="17374" r="30045" b="13131"/>
          <a:stretch/>
        </p:blipFill>
        <p:spPr>
          <a:xfrm>
            <a:off x="8338132" y="697201"/>
            <a:ext cx="3121800" cy="2593051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27C4FAE5-6880-4556-ADE9-C98D36D76CC9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22543" t="19068" r="30044" b="12997"/>
          <a:stretch/>
        </p:blipFill>
        <p:spPr>
          <a:xfrm>
            <a:off x="8372414" y="3924158"/>
            <a:ext cx="3137147" cy="2528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6576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tars in the night sky&#10;&#10;Description automatically generated with medium confidence">
            <a:extLst>
              <a:ext uri="{FF2B5EF4-FFF2-40B4-BE49-F238E27FC236}">
                <a16:creationId xmlns:a16="http://schemas.microsoft.com/office/drawing/2014/main" id="{D2DF5BEC-3F67-4CCE-9651-7D37D3D173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4806" y="2373777"/>
            <a:ext cx="3343305" cy="3372277"/>
          </a:xfrm>
          <a:prstGeom prst="rect">
            <a:avLst/>
          </a:prstGeom>
        </p:spPr>
      </p:pic>
      <p:pic>
        <p:nvPicPr>
          <p:cNvPr id="12" name="Content Placeholder 4" descr="A picture containing outdoor, outdoor object, star, night&#10;&#10;Description automatically generated">
            <a:extLst>
              <a:ext uri="{FF2B5EF4-FFF2-40B4-BE49-F238E27FC236}">
                <a16:creationId xmlns:a16="http://schemas.microsoft.com/office/drawing/2014/main" id="{7960F8D1-08A6-419C-9B65-47C1073E51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373776"/>
            <a:ext cx="3343305" cy="3372277"/>
          </a:xfr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725A5F-6A04-48BA-89E3-7C4E239DAC29}"/>
              </a:ext>
            </a:extLst>
          </p:cNvPr>
          <p:cNvCxnSpPr>
            <a:cxnSpLocks/>
          </p:cNvCxnSpPr>
          <p:nvPr/>
        </p:nvCxnSpPr>
        <p:spPr>
          <a:xfrm>
            <a:off x="11533043" y="5943600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1BE3450-444A-48E6-BC7A-DF24D240BAB2}"/>
              </a:ext>
            </a:extLst>
          </p:cNvPr>
          <p:cNvSpPr txBox="1"/>
          <p:nvPr/>
        </p:nvSpPr>
        <p:spPr>
          <a:xfrm>
            <a:off x="10553107" y="6528394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10 µm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595DFF2-05DC-4328-A093-3955A6D6DDAB}"/>
              </a:ext>
            </a:extLst>
          </p:cNvPr>
          <p:cNvSpPr txBox="1">
            <a:spLocks/>
          </p:cNvSpPr>
          <p:nvPr/>
        </p:nvSpPr>
        <p:spPr>
          <a:xfrm>
            <a:off x="380999" y="352425"/>
            <a:ext cx="11152043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PANRORAMA of Plasma Sample X=002? ( prediction Healthy)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74B7ED-8012-4DE1-8682-21009DA6B95F}"/>
              </a:ext>
            </a:extLst>
          </p:cNvPr>
          <p:cNvSpPr txBox="1"/>
          <p:nvPr/>
        </p:nvSpPr>
        <p:spPr>
          <a:xfrm>
            <a:off x="2654806" y="1658460"/>
            <a:ext cx="23637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171</a:t>
            </a:r>
          </a:p>
          <a:p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1EB030-E6B1-4904-84E5-EDA68E43C1B4}"/>
              </a:ext>
            </a:extLst>
          </p:cNvPr>
          <p:cNvSpPr txBox="1"/>
          <p:nvPr/>
        </p:nvSpPr>
        <p:spPr>
          <a:xfrm>
            <a:off x="6013682" y="1658460"/>
            <a:ext cx="21238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74</a:t>
            </a:r>
          </a:p>
          <a:p>
            <a:endParaRPr lang="en-US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39C4D40-7BF3-40A6-8E4A-73F79E544159}"/>
              </a:ext>
            </a:extLst>
          </p:cNvPr>
          <p:cNvSpPr txBox="1"/>
          <p:nvPr/>
        </p:nvSpPr>
        <p:spPr>
          <a:xfrm>
            <a:off x="140855" y="6410804"/>
            <a:ext cx="4440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No response to miRNA-21 mb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5E8B04-E240-411D-BEB5-0BF4764A61D3}"/>
              </a:ext>
            </a:extLst>
          </p:cNvPr>
          <p:cNvCxnSpPr>
            <a:cxnSpLocks/>
          </p:cNvCxnSpPr>
          <p:nvPr/>
        </p:nvCxnSpPr>
        <p:spPr>
          <a:xfrm>
            <a:off x="5589615" y="5588464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37A9D9-239A-48A5-B3CC-454987D93E2A}"/>
              </a:ext>
            </a:extLst>
          </p:cNvPr>
          <p:cNvCxnSpPr>
            <a:cxnSpLocks/>
          </p:cNvCxnSpPr>
          <p:nvPr/>
        </p:nvCxnSpPr>
        <p:spPr>
          <a:xfrm>
            <a:off x="9054043" y="5585573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143E51A5-F29C-4EBB-857A-53CF26C422AF}"/>
              </a:ext>
            </a:extLst>
          </p:cNvPr>
          <p:cNvSpPr txBox="1"/>
          <p:nvPr/>
        </p:nvSpPr>
        <p:spPr>
          <a:xfrm>
            <a:off x="9820563" y="4727874"/>
            <a:ext cx="21520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time</a:t>
            </a:r>
          </a:p>
          <a:p>
            <a:r>
              <a:rPr lang="en-US" dirty="0"/>
              <a:t>Before wash: 185</a:t>
            </a:r>
          </a:p>
          <a:p>
            <a:r>
              <a:rPr lang="en-US" dirty="0"/>
              <a:t>After wash: 67</a:t>
            </a:r>
          </a:p>
        </p:txBody>
      </p:sp>
    </p:spTree>
    <p:extLst>
      <p:ext uri="{BB962C8B-B14F-4D97-AF65-F5344CB8AC3E}">
        <p14:creationId xmlns:p14="http://schemas.microsoft.com/office/powerpoint/2010/main" val="33806489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picture containing night, outdoor object, night sky&#10;&#10;Description automatically generated">
            <a:extLst>
              <a:ext uri="{FF2B5EF4-FFF2-40B4-BE49-F238E27FC236}">
                <a16:creationId xmlns:a16="http://schemas.microsoft.com/office/drawing/2014/main" id="{9895C465-43EA-4BEE-8E1A-834FED7564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3443" y="4368056"/>
            <a:ext cx="2707611" cy="2351174"/>
          </a:xfrm>
          <a:prstGeom prst="rect">
            <a:avLst/>
          </a:prstGeom>
        </p:spPr>
      </p:pic>
      <p:pic>
        <p:nvPicPr>
          <p:cNvPr id="19" name="Picture 18" descr="Stars in the night sky&#10;&#10;Description automatically generated with medium confidence">
            <a:extLst>
              <a:ext uri="{FF2B5EF4-FFF2-40B4-BE49-F238E27FC236}">
                <a16:creationId xmlns:a16="http://schemas.microsoft.com/office/drawing/2014/main" id="{3DA9AD52-CF70-43FD-B08C-4AA79E3998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4193" y="4388654"/>
            <a:ext cx="2707608" cy="2351172"/>
          </a:xfrm>
          <a:prstGeom prst="rect">
            <a:avLst/>
          </a:prstGeom>
        </p:spPr>
      </p:pic>
      <p:pic>
        <p:nvPicPr>
          <p:cNvPr id="10" name="Picture 9" descr="Stars in the night sky&#10;&#10;Description automatically generated with medium confidence">
            <a:extLst>
              <a:ext uri="{FF2B5EF4-FFF2-40B4-BE49-F238E27FC236}">
                <a16:creationId xmlns:a16="http://schemas.microsoft.com/office/drawing/2014/main" id="{90686317-FD34-4159-978F-868E92C709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847" y="4368058"/>
            <a:ext cx="2707608" cy="2351172"/>
          </a:xfrm>
          <a:prstGeom prst="rect">
            <a:avLst/>
          </a:prstGeom>
        </p:spPr>
      </p:pic>
      <p:pic>
        <p:nvPicPr>
          <p:cNvPr id="4" name="Picture 3" descr="A picture containing star, outdoor object, night, dark&#10;&#10;Description automatically generated">
            <a:extLst>
              <a:ext uri="{FF2B5EF4-FFF2-40B4-BE49-F238E27FC236}">
                <a16:creationId xmlns:a16="http://schemas.microsoft.com/office/drawing/2014/main" id="{75862BF6-7153-4D8A-B4BF-774436C07A5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786" y="1638879"/>
            <a:ext cx="2707609" cy="2351173"/>
          </a:xfrm>
          <a:prstGeom prst="rect">
            <a:avLst/>
          </a:prstGeom>
        </p:spPr>
      </p:pic>
      <p:pic>
        <p:nvPicPr>
          <p:cNvPr id="6" name="Picture 5" descr="A picture containing star, outdoor object, night, dark&#10;&#10;Description automatically generated">
            <a:extLst>
              <a:ext uri="{FF2B5EF4-FFF2-40B4-BE49-F238E27FC236}">
                <a16:creationId xmlns:a16="http://schemas.microsoft.com/office/drawing/2014/main" id="{83762E5F-7B57-4221-8180-0FAE50BE271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4193" y="1646950"/>
            <a:ext cx="2707608" cy="2351172"/>
          </a:xfrm>
          <a:prstGeom prst="rect">
            <a:avLst/>
          </a:prstGeom>
        </p:spPr>
      </p:pic>
      <p:pic>
        <p:nvPicPr>
          <p:cNvPr id="8" name="Picture 7" descr="Stars in the night sky&#10;&#10;Description automatically generated with medium confidence">
            <a:extLst>
              <a:ext uri="{FF2B5EF4-FFF2-40B4-BE49-F238E27FC236}">
                <a16:creationId xmlns:a16="http://schemas.microsoft.com/office/drawing/2014/main" id="{4453EE90-B585-4591-99EE-0694601A562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9599" y="1645574"/>
            <a:ext cx="2707608" cy="235117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AAFBBBB-C94B-4BD1-8E2F-4F2A8AE054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52425"/>
            <a:ext cx="10515600" cy="1006475"/>
          </a:xfrm>
        </p:spPr>
        <p:txBody>
          <a:bodyPr>
            <a:normAutofit/>
          </a:bodyPr>
          <a:lstStyle/>
          <a:p>
            <a:r>
              <a:rPr lang="en-US" sz="3600" b="1" dirty="0"/>
              <a:t>PANRORAMA of Plasma Sample 087 (Healthy)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B0CAE2D-32E8-4915-8279-2A2940CE5572}"/>
              </a:ext>
            </a:extLst>
          </p:cNvPr>
          <p:cNvCxnSpPr>
            <a:cxnSpLocks/>
          </p:cNvCxnSpPr>
          <p:nvPr/>
        </p:nvCxnSpPr>
        <p:spPr>
          <a:xfrm>
            <a:off x="2721061" y="3907455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E5D78C1-530D-44C9-9844-D56C7B99AFBB}"/>
              </a:ext>
            </a:extLst>
          </p:cNvPr>
          <p:cNvCxnSpPr>
            <a:cxnSpLocks/>
          </p:cNvCxnSpPr>
          <p:nvPr/>
        </p:nvCxnSpPr>
        <p:spPr>
          <a:xfrm>
            <a:off x="5461147" y="3907455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41F2020-8615-4514-9326-269FB83C1114}"/>
              </a:ext>
            </a:extLst>
          </p:cNvPr>
          <p:cNvCxnSpPr>
            <a:cxnSpLocks/>
          </p:cNvCxnSpPr>
          <p:nvPr/>
        </p:nvCxnSpPr>
        <p:spPr>
          <a:xfrm>
            <a:off x="8260418" y="3907455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E2FF11D-B628-474F-99BD-0618B13E2AE4}"/>
              </a:ext>
            </a:extLst>
          </p:cNvPr>
          <p:cNvCxnSpPr>
            <a:cxnSpLocks/>
          </p:cNvCxnSpPr>
          <p:nvPr/>
        </p:nvCxnSpPr>
        <p:spPr>
          <a:xfrm>
            <a:off x="2787712" y="6620493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2569EB7-8FDD-4DCF-8188-0491C1EF0550}"/>
              </a:ext>
            </a:extLst>
          </p:cNvPr>
          <p:cNvCxnSpPr>
            <a:cxnSpLocks/>
          </p:cNvCxnSpPr>
          <p:nvPr/>
        </p:nvCxnSpPr>
        <p:spPr>
          <a:xfrm>
            <a:off x="5462673" y="6620493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FEFB9405-5C09-436D-8A6C-F1895F23F452}"/>
              </a:ext>
            </a:extLst>
          </p:cNvPr>
          <p:cNvCxnSpPr>
            <a:cxnSpLocks/>
          </p:cNvCxnSpPr>
          <p:nvPr/>
        </p:nvCxnSpPr>
        <p:spPr>
          <a:xfrm>
            <a:off x="8250046" y="6620493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755FBC2-0697-4409-A3BB-079CDC364224}"/>
              </a:ext>
            </a:extLst>
          </p:cNvPr>
          <p:cNvCxnSpPr>
            <a:cxnSpLocks/>
          </p:cNvCxnSpPr>
          <p:nvPr/>
        </p:nvCxnSpPr>
        <p:spPr>
          <a:xfrm>
            <a:off x="10006138" y="6322290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6494BCD9-5F4B-43C8-9FCC-32D26068D9F1}"/>
              </a:ext>
            </a:extLst>
          </p:cNvPr>
          <p:cNvSpPr txBox="1"/>
          <p:nvPr/>
        </p:nvSpPr>
        <p:spPr>
          <a:xfrm>
            <a:off x="8823699" y="6550223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10 µm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4ADA303-3DC1-49E2-A555-BF243BD5D578}"/>
              </a:ext>
            </a:extLst>
          </p:cNvPr>
          <p:cNvSpPr txBox="1"/>
          <p:nvPr/>
        </p:nvSpPr>
        <p:spPr>
          <a:xfrm>
            <a:off x="3429171" y="1281101"/>
            <a:ext cx="1683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20 min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2455AE7-403B-46EB-9C34-3AED1518612C}"/>
              </a:ext>
            </a:extLst>
          </p:cNvPr>
          <p:cNvSpPr txBox="1"/>
          <p:nvPr/>
        </p:nvSpPr>
        <p:spPr>
          <a:xfrm>
            <a:off x="1064823" y="1291500"/>
            <a:ext cx="1683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10 min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3B2DDFC-809F-42CB-AF8C-215251EE47FC}"/>
              </a:ext>
            </a:extLst>
          </p:cNvPr>
          <p:cNvSpPr txBox="1"/>
          <p:nvPr/>
        </p:nvSpPr>
        <p:spPr>
          <a:xfrm>
            <a:off x="5990886" y="1307656"/>
            <a:ext cx="1683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30 min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A2DACFA-11F2-4B27-82B8-0775D7EDC9CB}"/>
              </a:ext>
            </a:extLst>
          </p:cNvPr>
          <p:cNvSpPr txBox="1"/>
          <p:nvPr/>
        </p:nvSpPr>
        <p:spPr>
          <a:xfrm>
            <a:off x="1016477" y="4045246"/>
            <a:ext cx="1683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40 min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B3FB774-1CB4-48ED-888E-13775D243A57}"/>
              </a:ext>
            </a:extLst>
          </p:cNvPr>
          <p:cNvSpPr txBox="1"/>
          <p:nvPr/>
        </p:nvSpPr>
        <p:spPr>
          <a:xfrm>
            <a:off x="3530352" y="4045246"/>
            <a:ext cx="1683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50 min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C0F5535-F958-4E7E-88DA-6B68133C6F50}"/>
              </a:ext>
            </a:extLst>
          </p:cNvPr>
          <p:cNvSpPr txBox="1"/>
          <p:nvPr/>
        </p:nvSpPr>
        <p:spPr>
          <a:xfrm>
            <a:off x="5939774" y="4042492"/>
            <a:ext cx="1683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109E064-055D-4CCA-93C6-04517CD7AAB9}"/>
              </a:ext>
            </a:extLst>
          </p:cNvPr>
          <p:cNvSpPr txBox="1"/>
          <p:nvPr/>
        </p:nvSpPr>
        <p:spPr>
          <a:xfrm>
            <a:off x="8626401" y="2466162"/>
            <a:ext cx="339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Particle count at 5 min intervals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1F73E4AF-1827-4AB4-97E4-3689320754D6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3326" t="15583" r="57062" b="12501"/>
          <a:stretch/>
        </p:blipFill>
        <p:spPr>
          <a:xfrm>
            <a:off x="8691239" y="3053725"/>
            <a:ext cx="3257212" cy="2669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8346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outdoor object, star, night, dark&#10;&#10;Description automatically generated">
            <a:extLst>
              <a:ext uri="{FF2B5EF4-FFF2-40B4-BE49-F238E27FC236}">
                <a16:creationId xmlns:a16="http://schemas.microsoft.com/office/drawing/2014/main" id="{6F806904-7EF6-4B68-BFFF-F18FB0DF42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8667" y="2188506"/>
            <a:ext cx="3883516" cy="337228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725A5F-6A04-48BA-89E3-7C4E239DAC29}"/>
              </a:ext>
            </a:extLst>
          </p:cNvPr>
          <p:cNvCxnSpPr>
            <a:cxnSpLocks/>
          </p:cNvCxnSpPr>
          <p:nvPr/>
        </p:nvCxnSpPr>
        <p:spPr>
          <a:xfrm>
            <a:off x="10286134" y="6045200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1BE3450-444A-48E6-BC7A-DF24D240BAB2}"/>
              </a:ext>
            </a:extLst>
          </p:cNvPr>
          <p:cNvSpPr txBox="1"/>
          <p:nvPr/>
        </p:nvSpPr>
        <p:spPr>
          <a:xfrm>
            <a:off x="10553107" y="6528394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10 µm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595DFF2-05DC-4328-A093-3955A6D6DDAB}"/>
              </a:ext>
            </a:extLst>
          </p:cNvPr>
          <p:cNvSpPr txBox="1">
            <a:spLocks/>
          </p:cNvSpPr>
          <p:nvPr/>
        </p:nvSpPr>
        <p:spPr>
          <a:xfrm>
            <a:off x="381000" y="352425"/>
            <a:ext cx="10515600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PANRORAMA of Plasma Sample 087 (Healthy)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74B7ED-8012-4DE1-8682-21009DA6B95F}"/>
              </a:ext>
            </a:extLst>
          </p:cNvPr>
          <p:cNvSpPr txBox="1"/>
          <p:nvPr/>
        </p:nvSpPr>
        <p:spPr>
          <a:xfrm>
            <a:off x="1999576" y="1542175"/>
            <a:ext cx="23637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145</a:t>
            </a:r>
          </a:p>
          <a:p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1EB030-E6B1-4904-84E5-EDA68E43C1B4}"/>
              </a:ext>
            </a:extLst>
          </p:cNvPr>
          <p:cNvSpPr txBox="1"/>
          <p:nvPr/>
        </p:nvSpPr>
        <p:spPr>
          <a:xfrm>
            <a:off x="5963246" y="1542175"/>
            <a:ext cx="21238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37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39C4D40-7BF3-40A6-8E4A-73F79E544159}"/>
              </a:ext>
            </a:extLst>
          </p:cNvPr>
          <p:cNvSpPr txBox="1"/>
          <p:nvPr/>
        </p:nvSpPr>
        <p:spPr>
          <a:xfrm>
            <a:off x="140855" y="6410804"/>
            <a:ext cx="4440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No response to miRNA-21 mb</a:t>
            </a:r>
          </a:p>
        </p:txBody>
      </p:sp>
      <p:pic>
        <p:nvPicPr>
          <p:cNvPr id="11" name="Picture 10" descr="A picture containing night, outdoor object, night sky&#10;&#10;Description automatically generated">
            <a:extLst>
              <a:ext uri="{FF2B5EF4-FFF2-40B4-BE49-F238E27FC236}">
                <a16:creationId xmlns:a16="http://schemas.microsoft.com/office/drawing/2014/main" id="{12ABCFCF-4977-4713-B6B5-7842AEF0E9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3580" y="2188506"/>
            <a:ext cx="3883516" cy="337228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5E8B04-E240-411D-BEB5-0BF4764A61D3}"/>
              </a:ext>
            </a:extLst>
          </p:cNvPr>
          <p:cNvCxnSpPr>
            <a:cxnSpLocks/>
          </p:cNvCxnSpPr>
          <p:nvPr/>
        </p:nvCxnSpPr>
        <p:spPr>
          <a:xfrm>
            <a:off x="5373734" y="5413400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37A9D9-239A-48A5-B3CC-454987D93E2A}"/>
              </a:ext>
            </a:extLst>
          </p:cNvPr>
          <p:cNvCxnSpPr>
            <a:cxnSpLocks/>
          </p:cNvCxnSpPr>
          <p:nvPr/>
        </p:nvCxnSpPr>
        <p:spPr>
          <a:xfrm>
            <a:off x="9343391" y="5413400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95676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Stars in the night sky&#10;&#10;Description automatically generated with medium confidence">
            <a:extLst>
              <a:ext uri="{FF2B5EF4-FFF2-40B4-BE49-F238E27FC236}">
                <a16:creationId xmlns:a16="http://schemas.microsoft.com/office/drawing/2014/main" id="{660E6CDB-5299-4E30-90F0-6EF342ED0A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6089" y="4368185"/>
            <a:ext cx="2387156" cy="2417428"/>
          </a:xfrm>
          <a:prstGeom prst="rect">
            <a:avLst/>
          </a:prstGeom>
        </p:spPr>
      </p:pic>
      <p:pic>
        <p:nvPicPr>
          <p:cNvPr id="12" name="Picture 11" descr="Stars in the night sky&#10;&#10;Description automatically generated with medium confidence">
            <a:extLst>
              <a:ext uri="{FF2B5EF4-FFF2-40B4-BE49-F238E27FC236}">
                <a16:creationId xmlns:a16="http://schemas.microsoft.com/office/drawing/2014/main" id="{7231333E-A266-4005-AD28-C0F2436D00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107" y="4382271"/>
            <a:ext cx="2387153" cy="2417425"/>
          </a:xfrm>
          <a:prstGeom prst="rect">
            <a:avLst/>
          </a:prstGeom>
        </p:spPr>
      </p:pic>
      <p:pic>
        <p:nvPicPr>
          <p:cNvPr id="10" name="Picture 9" descr="Stars in the night sky&#10;&#10;Description automatically generated with medium confidence">
            <a:extLst>
              <a:ext uri="{FF2B5EF4-FFF2-40B4-BE49-F238E27FC236}">
                <a16:creationId xmlns:a16="http://schemas.microsoft.com/office/drawing/2014/main" id="{A00B5412-4A8B-48C8-A4D1-1E03711BC0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5470" y="1679542"/>
            <a:ext cx="2387156" cy="2417428"/>
          </a:xfrm>
          <a:prstGeom prst="rect">
            <a:avLst/>
          </a:prstGeom>
        </p:spPr>
      </p:pic>
      <p:pic>
        <p:nvPicPr>
          <p:cNvPr id="8" name="Picture 7" descr="Stars in the night sky&#10;&#10;Description automatically generated with medium confidence">
            <a:extLst>
              <a:ext uri="{FF2B5EF4-FFF2-40B4-BE49-F238E27FC236}">
                <a16:creationId xmlns:a16="http://schemas.microsoft.com/office/drawing/2014/main" id="{FD35759A-3FB5-44BD-85DE-4484013E05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8179" y="1660832"/>
            <a:ext cx="2389208" cy="2419506"/>
          </a:xfrm>
          <a:prstGeom prst="rect">
            <a:avLst/>
          </a:prstGeom>
        </p:spPr>
      </p:pic>
      <p:pic>
        <p:nvPicPr>
          <p:cNvPr id="6" name="Picture 5" descr="Stars in the night sky&#10;&#10;Description automatically generated with medium confidence">
            <a:extLst>
              <a:ext uri="{FF2B5EF4-FFF2-40B4-BE49-F238E27FC236}">
                <a16:creationId xmlns:a16="http://schemas.microsoft.com/office/drawing/2014/main" id="{B086BD65-DBF8-44FB-AEE1-61A92DDB76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807" y="1656209"/>
            <a:ext cx="2387152" cy="2417424"/>
          </a:xfrm>
          <a:prstGeom prst="rect">
            <a:avLst/>
          </a:prstGeom>
        </p:spPr>
      </p:pic>
      <p:pic>
        <p:nvPicPr>
          <p:cNvPr id="16" name="Picture 15" descr="A picture containing star, night, night sky&#10;&#10;Description automatically generated">
            <a:extLst>
              <a:ext uri="{FF2B5EF4-FFF2-40B4-BE49-F238E27FC236}">
                <a16:creationId xmlns:a16="http://schemas.microsoft.com/office/drawing/2014/main" id="{54B68007-C1C9-44C7-87F4-3029804442D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1074" y="4355563"/>
            <a:ext cx="2387156" cy="241742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AAFBBBB-C94B-4BD1-8E2F-4F2A8AE054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52425"/>
            <a:ext cx="10515600" cy="1006475"/>
          </a:xfrm>
        </p:spPr>
        <p:txBody>
          <a:bodyPr>
            <a:normAutofit/>
          </a:bodyPr>
          <a:lstStyle/>
          <a:p>
            <a:r>
              <a:rPr lang="en-US" sz="3600" b="1" dirty="0"/>
              <a:t>PANRORAMA of Plasma Sample 161 (Healthy)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B0CAE2D-32E8-4915-8279-2A2940CE5572}"/>
              </a:ext>
            </a:extLst>
          </p:cNvPr>
          <p:cNvCxnSpPr>
            <a:cxnSpLocks/>
          </p:cNvCxnSpPr>
          <p:nvPr/>
        </p:nvCxnSpPr>
        <p:spPr>
          <a:xfrm>
            <a:off x="2590427" y="3950997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E5D78C1-530D-44C9-9844-D56C7B99AFBB}"/>
              </a:ext>
            </a:extLst>
          </p:cNvPr>
          <p:cNvCxnSpPr>
            <a:cxnSpLocks/>
          </p:cNvCxnSpPr>
          <p:nvPr/>
        </p:nvCxnSpPr>
        <p:spPr>
          <a:xfrm>
            <a:off x="5112803" y="3950997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41F2020-8615-4514-9326-269FB83C1114}"/>
              </a:ext>
            </a:extLst>
          </p:cNvPr>
          <p:cNvCxnSpPr>
            <a:cxnSpLocks/>
          </p:cNvCxnSpPr>
          <p:nvPr/>
        </p:nvCxnSpPr>
        <p:spPr>
          <a:xfrm>
            <a:off x="7592766" y="3950997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E2FF11D-B628-474F-99BD-0618B13E2AE4}"/>
              </a:ext>
            </a:extLst>
          </p:cNvPr>
          <p:cNvCxnSpPr>
            <a:cxnSpLocks/>
          </p:cNvCxnSpPr>
          <p:nvPr/>
        </p:nvCxnSpPr>
        <p:spPr>
          <a:xfrm>
            <a:off x="2628050" y="6664035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2569EB7-8FDD-4DCF-8188-0491C1EF0550}"/>
              </a:ext>
            </a:extLst>
          </p:cNvPr>
          <p:cNvCxnSpPr>
            <a:cxnSpLocks/>
          </p:cNvCxnSpPr>
          <p:nvPr/>
        </p:nvCxnSpPr>
        <p:spPr>
          <a:xfrm>
            <a:off x="5114329" y="6664035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FEFB9405-5C09-436D-8A6C-F1895F23F452}"/>
              </a:ext>
            </a:extLst>
          </p:cNvPr>
          <p:cNvCxnSpPr>
            <a:cxnSpLocks/>
          </p:cNvCxnSpPr>
          <p:nvPr/>
        </p:nvCxnSpPr>
        <p:spPr>
          <a:xfrm>
            <a:off x="7596908" y="6664035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755FBC2-0697-4409-A3BB-079CDC364224}"/>
              </a:ext>
            </a:extLst>
          </p:cNvPr>
          <p:cNvCxnSpPr>
            <a:cxnSpLocks/>
          </p:cNvCxnSpPr>
          <p:nvPr/>
        </p:nvCxnSpPr>
        <p:spPr>
          <a:xfrm>
            <a:off x="10006138" y="6322290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6494BCD9-5F4B-43C8-9FCC-32D26068D9F1}"/>
              </a:ext>
            </a:extLst>
          </p:cNvPr>
          <p:cNvSpPr txBox="1"/>
          <p:nvPr/>
        </p:nvSpPr>
        <p:spPr>
          <a:xfrm>
            <a:off x="10553107" y="6528394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10 µm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4ADA303-3DC1-49E2-A555-BF243BD5D578}"/>
              </a:ext>
            </a:extLst>
          </p:cNvPr>
          <p:cNvSpPr txBox="1"/>
          <p:nvPr/>
        </p:nvSpPr>
        <p:spPr>
          <a:xfrm>
            <a:off x="3429171" y="1281101"/>
            <a:ext cx="1683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20 min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2455AE7-403B-46EB-9C34-3AED1518612C}"/>
              </a:ext>
            </a:extLst>
          </p:cNvPr>
          <p:cNvSpPr txBox="1"/>
          <p:nvPr/>
        </p:nvSpPr>
        <p:spPr>
          <a:xfrm>
            <a:off x="1064823" y="1291500"/>
            <a:ext cx="1683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10 min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3B2DDFC-809F-42CB-AF8C-215251EE47FC}"/>
              </a:ext>
            </a:extLst>
          </p:cNvPr>
          <p:cNvSpPr txBox="1"/>
          <p:nvPr/>
        </p:nvSpPr>
        <p:spPr>
          <a:xfrm>
            <a:off x="5990886" y="1307656"/>
            <a:ext cx="1683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30 min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A2DACFA-11F2-4B27-82B8-0775D7EDC9CB}"/>
              </a:ext>
            </a:extLst>
          </p:cNvPr>
          <p:cNvSpPr txBox="1"/>
          <p:nvPr/>
        </p:nvSpPr>
        <p:spPr>
          <a:xfrm>
            <a:off x="1016477" y="4045246"/>
            <a:ext cx="1683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40 min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B3FB774-1CB4-48ED-888E-13775D243A57}"/>
              </a:ext>
            </a:extLst>
          </p:cNvPr>
          <p:cNvSpPr txBox="1"/>
          <p:nvPr/>
        </p:nvSpPr>
        <p:spPr>
          <a:xfrm>
            <a:off x="3530352" y="4045246"/>
            <a:ext cx="1683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50 min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C0F5535-F958-4E7E-88DA-6B68133C6F50}"/>
              </a:ext>
            </a:extLst>
          </p:cNvPr>
          <p:cNvSpPr txBox="1"/>
          <p:nvPr/>
        </p:nvSpPr>
        <p:spPr>
          <a:xfrm>
            <a:off x="5939774" y="4042492"/>
            <a:ext cx="1683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109E064-055D-4CCA-93C6-04517CD7AAB9}"/>
              </a:ext>
            </a:extLst>
          </p:cNvPr>
          <p:cNvSpPr txBox="1"/>
          <p:nvPr/>
        </p:nvSpPr>
        <p:spPr>
          <a:xfrm>
            <a:off x="8626401" y="2466162"/>
            <a:ext cx="339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Particle count at 5 min intervals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D9355F-A739-4CF7-BC50-D1B855100D1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3545" t="17744" r="57234" b="13267"/>
          <a:stretch/>
        </p:blipFill>
        <p:spPr>
          <a:xfrm>
            <a:off x="8334517" y="2925032"/>
            <a:ext cx="3562605" cy="2838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6050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725A5F-6A04-48BA-89E3-7C4E239DAC29}"/>
              </a:ext>
            </a:extLst>
          </p:cNvPr>
          <p:cNvCxnSpPr>
            <a:cxnSpLocks/>
          </p:cNvCxnSpPr>
          <p:nvPr/>
        </p:nvCxnSpPr>
        <p:spPr>
          <a:xfrm>
            <a:off x="10286134" y="6045200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1BE3450-444A-48E6-BC7A-DF24D240BAB2}"/>
              </a:ext>
            </a:extLst>
          </p:cNvPr>
          <p:cNvSpPr txBox="1"/>
          <p:nvPr/>
        </p:nvSpPr>
        <p:spPr>
          <a:xfrm>
            <a:off x="10553107" y="6528394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10 µm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595DFF2-05DC-4328-A093-3955A6D6DDAB}"/>
              </a:ext>
            </a:extLst>
          </p:cNvPr>
          <p:cNvSpPr txBox="1">
            <a:spLocks/>
          </p:cNvSpPr>
          <p:nvPr/>
        </p:nvSpPr>
        <p:spPr>
          <a:xfrm>
            <a:off x="381000" y="352425"/>
            <a:ext cx="10515600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PANRORAMA of Plasma Sample 161 (Healthy)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74B7ED-8012-4DE1-8682-21009DA6B95F}"/>
              </a:ext>
            </a:extLst>
          </p:cNvPr>
          <p:cNvSpPr txBox="1"/>
          <p:nvPr/>
        </p:nvSpPr>
        <p:spPr>
          <a:xfrm>
            <a:off x="1663664" y="1656475"/>
            <a:ext cx="23637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157</a:t>
            </a:r>
          </a:p>
          <a:p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1EB030-E6B1-4904-84E5-EDA68E43C1B4}"/>
              </a:ext>
            </a:extLst>
          </p:cNvPr>
          <p:cNvSpPr txBox="1"/>
          <p:nvPr/>
        </p:nvSpPr>
        <p:spPr>
          <a:xfrm>
            <a:off x="5297669" y="1656475"/>
            <a:ext cx="21238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25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39C4D40-7BF3-40A6-8E4A-73F79E544159}"/>
              </a:ext>
            </a:extLst>
          </p:cNvPr>
          <p:cNvSpPr txBox="1"/>
          <p:nvPr/>
        </p:nvSpPr>
        <p:spPr>
          <a:xfrm>
            <a:off x="140855" y="6410804"/>
            <a:ext cx="4440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No response to miRNA-21 mb</a:t>
            </a:r>
          </a:p>
        </p:txBody>
      </p:sp>
      <p:pic>
        <p:nvPicPr>
          <p:cNvPr id="3" name="Picture 2" descr="A picture containing star, night, night sky&#10;&#10;Description automatically generated">
            <a:extLst>
              <a:ext uri="{FF2B5EF4-FFF2-40B4-BE49-F238E27FC236}">
                <a16:creationId xmlns:a16="http://schemas.microsoft.com/office/drawing/2014/main" id="{0C334756-477B-440C-942F-29473593D5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3754" y="2323388"/>
            <a:ext cx="3547052" cy="3592033"/>
          </a:xfrm>
          <a:prstGeom prst="rect">
            <a:avLst/>
          </a:prstGeom>
        </p:spPr>
      </p:pic>
      <p:pic>
        <p:nvPicPr>
          <p:cNvPr id="5" name="Picture 4" descr="A picture containing star, outdoor object, night sky&#10;&#10;Description automatically generated">
            <a:extLst>
              <a:ext uri="{FF2B5EF4-FFF2-40B4-BE49-F238E27FC236}">
                <a16:creationId xmlns:a16="http://schemas.microsoft.com/office/drawing/2014/main" id="{DFB658B3-35AF-4932-BFD7-4003FB2F0D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7669" y="2323388"/>
            <a:ext cx="3547053" cy="3592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9275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icture containing outdoor, night, dark, night sky&#10;&#10;Description automatically generated">
            <a:extLst>
              <a:ext uri="{FF2B5EF4-FFF2-40B4-BE49-F238E27FC236}">
                <a16:creationId xmlns:a16="http://schemas.microsoft.com/office/drawing/2014/main" id="{DE310A6F-A9D2-41B6-B944-7FEBF3A91C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1844" y="4365662"/>
            <a:ext cx="2388459" cy="2406151"/>
          </a:xfrm>
          <a:prstGeom prst="rect">
            <a:avLst/>
          </a:prstGeom>
        </p:spPr>
      </p:pic>
      <p:pic>
        <p:nvPicPr>
          <p:cNvPr id="10" name="Picture 9" descr="A picture containing outdoor object, outdoor, night, night sky&#10;&#10;Description automatically generated">
            <a:extLst>
              <a:ext uri="{FF2B5EF4-FFF2-40B4-BE49-F238E27FC236}">
                <a16:creationId xmlns:a16="http://schemas.microsoft.com/office/drawing/2014/main" id="{F282CDDF-A886-43F5-87AE-42F0F3C6B1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0301" y="4371586"/>
            <a:ext cx="2392901" cy="2410626"/>
          </a:xfrm>
          <a:prstGeom prst="rect">
            <a:avLst/>
          </a:prstGeom>
        </p:spPr>
      </p:pic>
      <p:pic>
        <p:nvPicPr>
          <p:cNvPr id="22" name="Picture 21" descr="A picture containing outdoor object, night&#10;&#10;Description automatically generated">
            <a:extLst>
              <a:ext uri="{FF2B5EF4-FFF2-40B4-BE49-F238E27FC236}">
                <a16:creationId xmlns:a16="http://schemas.microsoft.com/office/drawing/2014/main" id="{7910213D-248D-4020-AB1B-14FE2F5E9F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993" y="4361186"/>
            <a:ext cx="2384137" cy="2410627"/>
          </a:xfrm>
          <a:prstGeom prst="rect">
            <a:avLst/>
          </a:prstGeom>
        </p:spPr>
      </p:pic>
      <p:pic>
        <p:nvPicPr>
          <p:cNvPr id="8" name="Picture 7" descr="A picture containing outdoor object, star, night, dark&#10;&#10;Description automatically generated">
            <a:extLst>
              <a:ext uri="{FF2B5EF4-FFF2-40B4-BE49-F238E27FC236}">
                <a16:creationId xmlns:a16="http://schemas.microsoft.com/office/drawing/2014/main" id="{E220CEB6-FED8-46F4-B943-D4A58C4042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1844" y="1604252"/>
            <a:ext cx="2392893" cy="2419481"/>
          </a:xfrm>
          <a:prstGeom prst="rect">
            <a:avLst/>
          </a:prstGeom>
        </p:spPr>
      </p:pic>
      <p:pic>
        <p:nvPicPr>
          <p:cNvPr id="6" name="Picture 5" descr="A picture containing outdoor object, night, dark&#10;&#10;Description automatically generated">
            <a:extLst>
              <a:ext uri="{FF2B5EF4-FFF2-40B4-BE49-F238E27FC236}">
                <a16:creationId xmlns:a16="http://schemas.microsoft.com/office/drawing/2014/main" id="{BEABFA10-14C5-42AB-84E1-E45354AA18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8291" y="1622992"/>
            <a:ext cx="2392901" cy="2419489"/>
          </a:xfrm>
          <a:prstGeom prst="rect">
            <a:avLst/>
          </a:prstGeom>
        </p:spPr>
      </p:pic>
      <p:pic>
        <p:nvPicPr>
          <p:cNvPr id="4" name="Picture 3" descr="A picture containing outdoor object, night, night sky&#10;&#10;Description automatically generated">
            <a:extLst>
              <a:ext uri="{FF2B5EF4-FFF2-40B4-BE49-F238E27FC236}">
                <a16:creationId xmlns:a16="http://schemas.microsoft.com/office/drawing/2014/main" id="{0431BA7C-39C3-4CCA-98F2-11EA8F1F318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218" y="1622992"/>
            <a:ext cx="2392912" cy="2419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AAFBBBB-C94B-4BD1-8E2F-4F2A8AE054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52425"/>
            <a:ext cx="10515600" cy="1006475"/>
          </a:xfrm>
        </p:spPr>
        <p:txBody>
          <a:bodyPr>
            <a:normAutofit/>
          </a:bodyPr>
          <a:lstStyle/>
          <a:p>
            <a:r>
              <a:rPr lang="en-US" sz="3600" b="1" dirty="0"/>
              <a:t>PANRORAMA of Plasma Sample 002 (Abnormal Healthy)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B0CAE2D-32E8-4915-8279-2A2940CE5572}"/>
              </a:ext>
            </a:extLst>
          </p:cNvPr>
          <p:cNvCxnSpPr>
            <a:cxnSpLocks/>
          </p:cNvCxnSpPr>
          <p:nvPr/>
        </p:nvCxnSpPr>
        <p:spPr>
          <a:xfrm>
            <a:off x="2590427" y="3950997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E5D78C1-530D-44C9-9844-D56C7B99AFBB}"/>
              </a:ext>
            </a:extLst>
          </p:cNvPr>
          <p:cNvCxnSpPr>
            <a:cxnSpLocks/>
          </p:cNvCxnSpPr>
          <p:nvPr/>
        </p:nvCxnSpPr>
        <p:spPr>
          <a:xfrm>
            <a:off x="5112803" y="3950997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41F2020-8615-4514-9326-269FB83C1114}"/>
              </a:ext>
            </a:extLst>
          </p:cNvPr>
          <p:cNvCxnSpPr>
            <a:cxnSpLocks/>
          </p:cNvCxnSpPr>
          <p:nvPr/>
        </p:nvCxnSpPr>
        <p:spPr>
          <a:xfrm>
            <a:off x="7592766" y="3950997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E2FF11D-B628-474F-99BD-0618B13E2AE4}"/>
              </a:ext>
            </a:extLst>
          </p:cNvPr>
          <p:cNvCxnSpPr>
            <a:cxnSpLocks/>
          </p:cNvCxnSpPr>
          <p:nvPr/>
        </p:nvCxnSpPr>
        <p:spPr>
          <a:xfrm>
            <a:off x="2628050" y="6664035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2569EB7-8FDD-4DCF-8188-0491C1EF0550}"/>
              </a:ext>
            </a:extLst>
          </p:cNvPr>
          <p:cNvCxnSpPr>
            <a:cxnSpLocks/>
          </p:cNvCxnSpPr>
          <p:nvPr/>
        </p:nvCxnSpPr>
        <p:spPr>
          <a:xfrm>
            <a:off x="5114329" y="6664035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FEFB9405-5C09-436D-8A6C-F1895F23F452}"/>
              </a:ext>
            </a:extLst>
          </p:cNvPr>
          <p:cNvCxnSpPr>
            <a:cxnSpLocks/>
          </p:cNvCxnSpPr>
          <p:nvPr/>
        </p:nvCxnSpPr>
        <p:spPr>
          <a:xfrm>
            <a:off x="7596908" y="6664035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755FBC2-0697-4409-A3BB-079CDC364224}"/>
              </a:ext>
            </a:extLst>
          </p:cNvPr>
          <p:cNvCxnSpPr>
            <a:cxnSpLocks/>
          </p:cNvCxnSpPr>
          <p:nvPr/>
        </p:nvCxnSpPr>
        <p:spPr>
          <a:xfrm>
            <a:off x="10006138" y="6322290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6494BCD9-5F4B-43C8-9FCC-32D26068D9F1}"/>
              </a:ext>
            </a:extLst>
          </p:cNvPr>
          <p:cNvSpPr txBox="1"/>
          <p:nvPr/>
        </p:nvSpPr>
        <p:spPr>
          <a:xfrm>
            <a:off x="10553107" y="6528394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10 µm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4ADA303-3DC1-49E2-A555-BF243BD5D578}"/>
              </a:ext>
            </a:extLst>
          </p:cNvPr>
          <p:cNvSpPr txBox="1"/>
          <p:nvPr/>
        </p:nvSpPr>
        <p:spPr>
          <a:xfrm>
            <a:off x="3429171" y="1281101"/>
            <a:ext cx="1683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20 min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2455AE7-403B-46EB-9C34-3AED1518612C}"/>
              </a:ext>
            </a:extLst>
          </p:cNvPr>
          <p:cNvSpPr txBox="1"/>
          <p:nvPr/>
        </p:nvSpPr>
        <p:spPr>
          <a:xfrm>
            <a:off x="1064823" y="1291500"/>
            <a:ext cx="1683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10 min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3B2DDFC-809F-42CB-AF8C-215251EE47FC}"/>
              </a:ext>
            </a:extLst>
          </p:cNvPr>
          <p:cNvSpPr txBox="1"/>
          <p:nvPr/>
        </p:nvSpPr>
        <p:spPr>
          <a:xfrm>
            <a:off x="5990886" y="1307656"/>
            <a:ext cx="1683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30 min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A2DACFA-11F2-4B27-82B8-0775D7EDC9CB}"/>
              </a:ext>
            </a:extLst>
          </p:cNvPr>
          <p:cNvSpPr txBox="1"/>
          <p:nvPr/>
        </p:nvSpPr>
        <p:spPr>
          <a:xfrm>
            <a:off x="1016477" y="4045246"/>
            <a:ext cx="1683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40 min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B3FB774-1CB4-48ED-888E-13775D243A57}"/>
              </a:ext>
            </a:extLst>
          </p:cNvPr>
          <p:cNvSpPr txBox="1"/>
          <p:nvPr/>
        </p:nvSpPr>
        <p:spPr>
          <a:xfrm>
            <a:off x="3530352" y="4045246"/>
            <a:ext cx="1683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50 min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C0F5535-F958-4E7E-88DA-6B68133C6F50}"/>
              </a:ext>
            </a:extLst>
          </p:cNvPr>
          <p:cNvSpPr txBox="1"/>
          <p:nvPr/>
        </p:nvSpPr>
        <p:spPr>
          <a:xfrm>
            <a:off x="5939774" y="4042492"/>
            <a:ext cx="1683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109E064-055D-4CCA-93C6-04517CD7AAB9}"/>
              </a:ext>
            </a:extLst>
          </p:cNvPr>
          <p:cNvSpPr txBox="1"/>
          <p:nvPr/>
        </p:nvSpPr>
        <p:spPr>
          <a:xfrm>
            <a:off x="8626401" y="3552877"/>
            <a:ext cx="339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Particle count at 5 min intervals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E99D157-4E5F-4AD4-951B-1B3B53A9F59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3224" t="17251" r="58064" b="11404"/>
          <a:stretch/>
        </p:blipFill>
        <p:spPr>
          <a:xfrm>
            <a:off x="8535584" y="1077398"/>
            <a:ext cx="3041732" cy="255087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E7BC577-730A-49FE-940F-12CE35F8A409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3027" t="17252" r="57234" b="12866"/>
          <a:stretch/>
        </p:blipFill>
        <p:spPr>
          <a:xfrm>
            <a:off x="8534492" y="3999095"/>
            <a:ext cx="3160456" cy="2506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1131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725A5F-6A04-48BA-89E3-7C4E239DAC29}"/>
              </a:ext>
            </a:extLst>
          </p:cNvPr>
          <p:cNvCxnSpPr>
            <a:cxnSpLocks/>
          </p:cNvCxnSpPr>
          <p:nvPr/>
        </p:nvCxnSpPr>
        <p:spPr>
          <a:xfrm>
            <a:off x="10286134" y="6045200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1BE3450-444A-48E6-BC7A-DF24D240BAB2}"/>
              </a:ext>
            </a:extLst>
          </p:cNvPr>
          <p:cNvSpPr txBox="1"/>
          <p:nvPr/>
        </p:nvSpPr>
        <p:spPr>
          <a:xfrm>
            <a:off x="10553107" y="6528394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10 µm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595DFF2-05DC-4328-A093-3955A6D6DDAB}"/>
              </a:ext>
            </a:extLst>
          </p:cNvPr>
          <p:cNvSpPr txBox="1">
            <a:spLocks/>
          </p:cNvSpPr>
          <p:nvPr/>
        </p:nvSpPr>
        <p:spPr>
          <a:xfrm>
            <a:off x="381000" y="352425"/>
            <a:ext cx="10515600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PANRORAMA of Plasma Sample 002 (Abnormal Healthy)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74B7ED-8012-4DE1-8682-21009DA6B95F}"/>
              </a:ext>
            </a:extLst>
          </p:cNvPr>
          <p:cNvSpPr txBox="1"/>
          <p:nvPr/>
        </p:nvSpPr>
        <p:spPr>
          <a:xfrm>
            <a:off x="1942486" y="1656475"/>
            <a:ext cx="23637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310</a:t>
            </a:r>
          </a:p>
          <a:p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1EB030-E6B1-4904-84E5-EDA68E43C1B4}"/>
              </a:ext>
            </a:extLst>
          </p:cNvPr>
          <p:cNvSpPr txBox="1"/>
          <p:nvPr/>
        </p:nvSpPr>
        <p:spPr>
          <a:xfrm>
            <a:off x="5563195" y="1656475"/>
            <a:ext cx="30180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176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39C4D40-7BF3-40A6-8E4A-73F79E544159}"/>
              </a:ext>
            </a:extLst>
          </p:cNvPr>
          <p:cNvSpPr txBox="1"/>
          <p:nvPr/>
        </p:nvSpPr>
        <p:spPr>
          <a:xfrm>
            <a:off x="140855" y="6410804"/>
            <a:ext cx="4440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No response to miRNA-21 mb</a:t>
            </a:r>
          </a:p>
        </p:txBody>
      </p:sp>
      <p:pic>
        <p:nvPicPr>
          <p:cNvPr id="5" name="Picture 4" descr="A picture containing outdoor object, night, night sky&#10;&#10;Description automatically generated">
            <a:extLst>
              <a:ext uri="{FF2B5EF4-FFF2-40B4-BE49-F238E27FC236}">
                <a16:creationId xmlns:a16="http://schemas.microsoft.com/office/drawing/2014/main" id="{24D35064-423A-4FB7-9439-F1103F4D4D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9881" y="2313046"/>
            <a:ext cx="3899713" cy="3957486"/>
          </a:xfrm>
          <a:prstGeom prst="rect">
            <a:avLst/>
          </a:prstGeom>
        </p:spPr>
      </p:pic>
      <p:pic>
        <p:nvPicPr>
          <p:cNvPr id="14" name="Picture 13" descr="A picture containing outdoor, night, dark, night sky&#10;&#10;Description automatically generated">
            <a:extLst>
              <a:ext uri="{FF2B5EF4-FFF2-40B4-BE49-F238E27FC236}">
                <a16:creationId xmlns:a16="http://schemas.microsoft.com/office/drawing/2014/main" id="{0E7B0294-87E5-489D-98AC-D02B94908A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143" y="2302806"/>
            <a:ext cx="3928387" cy="3957486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4BF7E0C-88DB-4315-B7E8-7DCF40EDF5F5}"/>
              </a:ext>
            </a:extLst>
          </p:cNvPr>
          <p:cNvCxnSpPr>
            <a:cxnSpLocks/>
          </p:cNvCxnSpPr>
          <p:nvPr/>
        </p:nvCxnSpPr>
        <p:spPr>
          <a:xfrm>
            <a:off x="8581293" y="6045200"/>
            <a:ext cx="323426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ECF7EC8-C74D-4FE7-84D2-85B59CECC0E2}"/>
              </a:ext>
            </a:extLst>
          </p:cNvPr>
          <p:cNvCxnSpPr>
            <a:cxnSpLocks/>
          </p:cNvCxnSpPr>
          <p:nvPr/>
        </p:nvCxnSpPr>
        <p:spPr>
          <a:xfrm>
            <a:off x="4581237" y="6045200"/>
            <a:ext cx="323426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27456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picture containing night, outdoor object, dark, night sky&#10;&#10;Description automatically generated">
            <a:extLst>
              <a:ext uri="{FF2B5EF4-FFF2-40B4-BE49-F238E27FC236}">
                <a16:creationId xmlns:a16="http://schemas.microsoft.com/office/drawing/2014/main" id="{759D1A6E-F5E8-4C91-B79F-EF3761DC27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1844" y="4372679"/>
            <a:ext cx="2790059" cy="2427758"/>
          </a:xfrm>
          <a:prstGeom prst="rect">
            <a:avLst/>
          </a:prstGeom>
        </p:spPr>
      </p:pic>
      <p:pic>
        <p:nvPicPr>
          <p:cNvPr id="25" name="Picture 24" descr="A picture containing night, dark, night sky&#10;&#10;Description automatically generated">
            <a:extLst>
              <a:ext uri="{FF2B5EF4-FFF2-40B4-BE49-F238E27FC236}">
                <a16:creationId xmlns:a16="http://schemas.microsoft.com/office/drawing/2014/main" id="{BBC3BB8B-F754-4461-92AE-42662C0E40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9773" y="4372679"/>
            <a:ext cx="2793962" cy="2424372"/>
          </a:xfrm>
          <a:prstGeom prst="rect">
            <a:avLst/>
          </a:prstGeom>
        </p:spPr>
      </p:pic>
      <p:pic>
        <p:nvPicPr>
          <p:cNvPr id="13" name="Picture 12" descr="A picture containing rain, white, night, outdoor object&#10;&#10;Description automatically generated">
            <a:extLst>
              <a:ext uri="{FF2B5EF4-FFF2-40B4-BE49-F238E27FC236}">
                <a16:creationId xmlns:a16="http://schemas.microsoft.com/office/drawing/2014/main" id="{F19850ED-CE0C-43FF-B7CE-3A557EA3F31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915" y="4354314"/>
            <a:ext cx="2790059" cy="2424372"/>
          </a:xfrm>
          <a:prstGeom prst="rect">
            <a:avLst/>
          </a:prstGeom>
        </p:spPr>
      </p:pic>
      <p:pic>
        <p:nvPicPr>
          <p:cNvPr id="9" name="Picture 8" descr="Background pattern&#10;&#10;Description automatically generated">
            <a:extLst>
              <a:ext uri="{FF2B5EF4-FFF2-40B4-BE49-F238E27FC236}">
                <a16:creationId xmlns:a16="http://schemas.microsoft.com/office/drawing/2014/main" id="{688EA318-2458-4E62-B6B5-AD90C28EC3E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9773" y="1619123"/>
            <a:ext cx="2790059" cy="2424372"/>
          </a:xfrm>
          <a:prstGeom prst="rect">
            <a:avLst/>
          </a:prstGeom>
        </p:spPr>
      </p:pic>
      <p:pic>
        <p:nvPicPr>
          <p:cNvPr id="7" name="Picture 6" descr="Background pattern&#10;&#10;Description automatically generated">
            <a:extLst>
              <a:ext uri="{FF2B5EF4-FFF2-40B4-BE49-F238E27FC236}">
                <a16:creationId xmlns:a16="http://schemas.microsoft.com/office/drawing/2014/main" id="{F9715EB9-34CB-48FB-87D6-BF60EEA6152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6660" y="1618120"/>
            <a:ext cx="2790059" cy="2424372"/>
          </a:xfrm>
          <a:prstGeom prst="rect">
            <a:avLst/>
          </a:prstGeom>
        </p:spPr>
      </p:pic>
      <p:pic>
        <p:nvPicPr>
          <p:cNvPr id="4" name="Picture 3" descr="Stars in the night sky&#10;&#10;Description automatically generated with medium confidence">
            <a:extLst>
              <a:ext uri="{FF2B5EF4-FFF2-40B4-BE49-F238E27FC236}">
                <a16:creationId xmlns:a16="http://schemas.microsoft.com/office/drawing/2014/main" id="{F06A5D14-9729-459F-BBD2-85BF8C5D529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915" y="1619123"/>
            <a:ext cx="2799691" cy="243274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AAFBBBB-C94B-4BD1-8E2F-4F2A8AE054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52425"/>
            <a:ext cx="10515600" cy="1006475"/>
          </a:xfrm>
        </p:spPr>
        <p:txBody>
          <a:bodyPr>
            <a:normAutofit/>
          </a:bodyPr>
          <a:lstStyle/>
          <a:p>
            <a:r>
              <a:rPr lang="en-US" sz="3600" b="1" dirty="0"/>
              <a:t>PANRORAMA of Plasma Sample 1001 (Cancer)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B0CAE2D-32E8-4915-8279-2A2940CE5572}"/>
              </a:ext>
            </a:extLst>
          </p:cNvPr>
          <p:cNvCxnSpPr>
            <a:cxnSpLocks/>
          </p:cNvCxnSpPr>
          <p:nvPr/>
        </p:nvCxnSpPr>
        <p:spPr>
          <a:xfrm>
            <a:off x="2590427" y="3950997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E5D78C1-530D-44C9-9844-D56C7B99AFBB}"/>
              </a:ext>
            </a:extLst>
          </p:cNvPr>
          <p:cNvCxnSpPr>
            <a:cxnSpLocks/>
          </p:cNvCxnSpPr>
          <p:nvPr/>
        </p:nvCxnSpPr>
        <p:spPr>
          <a:xfrm>
            <a:off x="5532489" y="3948972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41F2020-8615-4514-9326-269FB83C1114}"/>
              </a:ext>
            </a:extLst>
          </p:cNvPr>
          <p:cNvCxnSpPr>
            <a:cxnSpLocks/>
          </p:cNvCxnSpPr>
          <p:nvPr/>
        </p:nvCxnSpPr>
        <p:spPr>
          <a:xfrm>
            <a:off x="8366487" y="3950997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E2FF11D-B628-474F-99BD-0618B13E2AE4}"/>
              </a:ext>
            </a:extLst>
          </p:cNvPr>
          <p:cNvCxnSpPr>
            <a:cxnSpLocks/>
          </p:cNvCxnSpPr>
          <p:nvPr/>
        </p:nvCxnSpPr>
        <p:spPr>
          <a:xfrm>
            <a:off x="2641635" y="6655006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2569EB7-8FDD-4DCF-8188-0491C1EF0550}"/>
              </a:ext>
            </a:extLst>
          </p:cNvPr>
          <p:cNvCxnSpPr>
            <a:cxnSpLocks/>
          </p:cNvCxnSpPr>
          <p:nvPr/>
        </p:nvCxnSpPr>
        <p:spPr>
          <a:xfrm>
            <a:off x="5547962" y="6664035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FEFB9405-5C09-436D-8A6C-F1895F23F452}"/>
              </a:ext>
            </a:extLst>
          </p:cNvPr>
          <p:cNvCxnSpPr>
            <a:cxnSpLocks/>
          </p:cNvCxnSpPr>
          <p:nvPr/>
        </p:nvCxnSpPr>
        <p:spPr>
          <a:xfrm>
            <a:off x="8426467" y="6664035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755FBC2-0697-4409-A3BB-079CDC364224}"/>
              </a:ext>
            </a:extLst>
          </p:cNvPr>
          <p:cNvCxnSpPr>
            <a:cxnSpLocks/>
          </p:cNvCxnSpPr>
          <p:nvPr/>
        </p:nvCxnSpPr>
        <p:spPr>
          <a:xfrm>
            <a:off x="9963084" y="6331527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6494BCD9-5F4B-43C8-9FCC-32D26068D9F1}"/>
              </a:ext>
            </a:extLst>
          </p:cNvPr>
          <p:cNvSpPr txBox="1"/>
          <p:nvPr/>
        </p:nvSpPr>
        <p:spPr>
          <a:xfrm>
            <a:off x="10553107" y="6528394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15 µm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4ADA303-3DC1-49E2-A555-BF243BD5D578}"/>
              </a:ext>
            </a:extLst>
          </p:cNvPr>
          <p:cNvSpPr txBox="1"/>
          <p:nvPr/>
        </p:nvSpPr>
        <p:spPr>
          <a:xfrm>
            <a:off x="3747429" y="1271442"/>
            <a:ext cx="1683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20 min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2455AE7-403B-46EB-9C34-3AED1518612C}"/>
              </a:ext>
            </a:extLst>
          </p:cNvPr>
          <p:cNvSpPr txBox="1"/>
          <p:nvPr/>
        </p:nvSpPr>
        <p:spPr>
          <a:xfrm>
            <a:off x="1064823" y="1291500"/>
            <a:ext cx="1683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10 min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3B2DDFC-809F-42CB-AF8C-215251EE47FC}"/>
              </a:ext>
            </a:extLst>
          </p:cNvPr>
          <p:cNvSpPr txBox="1"/>
          <p:nvPr/>
        </p:nvSpPr>
        <p:spPr>
          <a:xfrm>
            <a:off x="6580542" y="1287049"/>
            <a:ext cx="1683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30 min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A2DACFA-11F2-4B27-82B8-0775D7EDC9CB}"/>
              </a:ext>
            </a:extLst>
          </p:cNvPr>
          <p:cNvSpPr txBox="1"/>
          <p:nvPr/>
        </p:nvSpPr>
        <p:spPr>
          <a:xfrm>
            <a:off x="1016477" y="4045246"/>
            <a:ext cx="1683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40 min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B3FB774-1CB4-48ED-888E-13775D243A57}"/>
              </a:ext>
            </a:extLst>
          </p:cNvPr>
          <p:cNvSpPr txBox="1"/>
          <p:nvPr/>
        </p:nvSpPr>
        <p:spPr>
          <a:xfrm>
            <a:off x="3741490" y="4042492"/>
            <a:ext cx="1683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50 min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C0F5535-F958-4E7E-88DA-6B68133C6F50}"/>
              </a:ext>
            </a:extLst>
          </p:cNvPr>
          <p:cNvSpPr txBox="1"/>
          <p:nvPr/>
        </p:nvSpPr>
        <p:spPr>
          <a:xfrm>
            <a:off x="6663404" y="4042492"/>
            <a:ext cx="1683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B3B316AE-D345-4EFA-9698-1E658A8C1217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72172" t="15376" r="4944" b="30976"/>
          <a:stretch/>
        </p:blipFill>
        <p:spPr>
          <a:xfrm>
            <a:off x="8806437" y="3732338"/>
            <a:ext cx="3371830" cy="2667773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8ACEB8E9-A9A8-4A3D-A769-B8B76B2EBDFC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72172" t="16499" r="4944" b="29629"/>
          <a:stretch/>
        </p:blipFill>
        <p:spPr>
          <a:xfrm>
            <a:off x="8729832" y="864899"/>
            <a:ext cx="3357762" cy="2667773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A109E064-055D-4CCA-93C6-04517CD7AAB9}"/>
              </a:ext>
            </a:extLst>
          </p:cNvPr>
          <p:cNvSpPr txBox="1"/>
          <p:nvPr/>
        </p:nvSpPr>
        <p:spPr>
          <a:xfrm>
            <a:off x="8970671" y="3388639"/>
            <a:ext cx="339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Particle count at 5 min intervals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DFA8319-D426-44DD-9F50-44BAB46FF1C3}"/>
              </a:ext>
            </a:extLst>
          </p:cNvPr>
          <p:cNvSpPr txBox="1"/>
          <p:nvPr/>
        </p:nvSpPr>
        <p:spPr>
          <a:xfrm>
            <a:off x="8882925" y="440601"/>
            <a:ext cx="339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Particle count at 1 min intervals</a:t>
            </a:r>
          </a:p>
        </p:txBody>
      </p:sp>
    </p:spTree>
    <p:extLst>
      <p:ext uri="{BB962C8B-B14F-4D97-AF65-F5344CB8AC3E}">
        <p14:creationId xmlns:p14="http://schemas.microsoft.com/office/powerpoint/2010/main" val="11422241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tarry night sky&#10;&#10;Description automatically generated with low confidence">
            <a:extLst>
              <a:ext uri="{FF2B5EF4-FFF2-40B4-BE49-F238E27FC236}">
                <a16:creationId xmlns:a16="http://schemas.microsoft.com/office/drawing/2014/main" id="{57F44F21-8862-4456-B3D5-8F9BAF2F2C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6419" y="2051401"/>
            <a:ext cx="3831021" cy="3291703"/>
          </a:xfrm>
          <a:prstGeom prst="rect">
            <a:avLst/>
          </a:prstGeom>
        </p:spPr>
      </p:pic>
      <p:pic>
        <p:nvPicPr>
          <p:cNvPr id="10" name="Picture 9" descr="A picture containing night, dark, night sky&#10;&#10;Description automatically generated">
            <a:extLst>
              <a:ext uri="{FF2B5EF4-FFF2-40B4-BE49-F238E27FC236}">
                <a16:creationId xmlns:a16="http://schemas.microsoft.com/office/drawing/2014/main" id="{34D1C64F-E9D2-48D1-B762-A5D55FF5E2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07" y="2064015"/>
            <a:ext cx="3793515" cy="3291703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725A5F-6A04-48BA-89E3-7C4E239DAC29}"/>
              </a:ext>
            </a:extLst>
          </p:cNvPr>
          <p:cNvCxnSpPr>
            <a:cxnSpLocks/>
          </p:cNvCxnSpPr>
          <p:nvPr/>
        </p:nvCxnSpPr>
        <p:spPr>
          <a:xfrm>
            <a:off x="10286134" y="6045200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1BE3450-444A-48E6-BC7A-DF24D240BAB2}"/>
              </a:ext>
            </a:extLst>
          </p:cNvPr>
          <p:cNvSpPr txBox="1"/>
          <p:nvPr/>
        </p:nvSpPr>
        <p:spPr>
          <a:xfrm>
            <a:off x="10553107" y="6528394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15 µm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595DFF2-05DC-4328-A093-3955A6D6DDAB}"/>
              </a:ext>
            </a:extLst>
          </p:cNvPr>
          <p:cNvSpPr txBox="1">
            <a:spLocks/>
          </p:cNvSpPr>
          <p:nvPr/>
        </p:nvSpPr>
        <p:spPr>
          <a:xfrm>
            <a:off x="381000" y="352425"/>
            <a:ext cx="10515600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PANRORAMA of Plasma Sample 1001 (Cancer)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74B7ED-8012-4DE1-8682-21009DA6B95F}"/>
              </a:ext>
            </a:extLst>
          </p:cNvPr>
          <p:cNvSpPr txBox="1"/>
          <p:nvPr/>
        </p:nvSpPr>
        <p:spPr>
          <a:xfrm>
            <a:off x="-2670" y="936658"/>
            <a:ext cx="236371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="1" dirty="0"/>
          </a:p>
          <a:p>
            <a:r>
              <a:rPr lang="en-US" b="1" dirty="0"/>
              <a:t>PANORAMA</a:t>
            </a:r>
          </a:p>
          <a:p>
            <a:r>
              <a:rPr lang="en-US" b="1" dirty="0"/>
              <a:t>Time: 60 min</a:t>
            </a:r>
          </a:p>
          <a:p>
            <a:r>
              <a:rPr lang="en-US" b="1" dirty="0"/>
              <a:t>Count: 670</a:t>
            </a:r>
          </a:p>
          <a:p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1EB030-E6B1-4904-84E5-EDA68E43C1B4}"/>
              </a:ext>
            </a:extLst>
          </p:cNvPr>
          <p:cNvSpPr txBox="1"/>
          <p:nvPr/>
        </p:nvSpPr>
        <p:spPr>
          <a:xfrm>
            <a:off x="3972187" y="1213777"/>
            <a:ext cx="21238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PANORAMA</a:t>
            </a:r>
          </a:p>
          <a:p>
            <a:r>
              <a:rPr lang="en-US" b="1" dirty="0"/>
              <a:t>Time: 60 min wash</a:t>
            </a:r>
          </a:p>
          <a:p>
            <a:r>
              <a:rPr lang="en-US" b="1" dirty="0"/>
              <a:t>Count: 394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78F5785-B340-4AF3-8AF3-B7419ACFABAE}"/>
              </a:ext>
            </a:extLst>
          </p:cNvPr>
          <p:cNvCxnSpPr>
            <a:cxnSpLocks/>
          </p:cNvCxnSpPr>
          <p:nvPr/>
        </p:nvCxnSpPr>
        <p:spPr>
          <a:xfrm>
            <a:off x="3469355" y="5199757"/>
            <a:ext cx="250932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BE75FF6-F868-4689-AE81-56920289559C}"/>
              </a:ext>
            </a:extLst>
          </p:cNvPr>
          <p:cNvCxnSpPr>
            <a:cxnSpLocks/>
          </p:cNvCxnSpPr>
          <p:nvPr/>
        </p:nvCxnSpPr>
        <p:spPr>
          <a:xfrm>
            <a:off x="7461894" y="5212703"/>
            <a:ext cx="24635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A picture containing star, outdoor object, night, night sky&#10;&#10;Description automatically generated">
            <a:extLst>
              <a:ext uri="{FF2B5EF4-FFF2-40B4-BE49-F238E27FC236}">
                <a16:creationId xmlns:a16="http://schemas.microsoft.com/office/drawing/2014/main" id="{BBD9BABB-53F9-4DD3-96EE-65B21A1401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2569" y="2051400"/>
            <a:ext cx="3831023" cy="3291704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ABBA846-FA6D-4191-8B4C-8420645314AD}"/>
              </a:ext>
            </a:extLst>
          </p:cNvPr>
          <p:cNvCxnSpPr>
            <a:cxnSpLocks/>
          </p:cNvCxnSpPr>
          <p:nvPr/>
        </p:nvCxnSpPr>
        <p:spPr>
          <a:xfrm>
            <a:off x="11477565" y="5199757"/>
            <a:ext cx="248725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7D40353F-FB1B-465A-BD9C-B30FD8C44AF7}"/>
              </a:ext>
            </a:extLst>
          </p:cNvPr>
          <p:cNvSpPr txBox="1"/>
          <p:nvPr/>
        </p:nvSpPr>
        <p:spPr>
          <a:xfrm>
            <a:off x="8043937" y="1213657"/>
            <a:ext cx="25091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Fluorescence (13.5 %)</a:t>
            </a:r>
          </a:p>
          <a:p>
            <a:r>
              <a:rPr lang="en-US" b="1" dirty="0"/>
              <a:t>Time: 60 min wash</a:t>
            </a:r>
          </a:p>
          <a:p>
            <a:r>
              <a:rPr lang="en-US" b="1" dirty="0"/>
              <a:t>Count: 53</a:t>
            </a:r>
          </a:p>
        </p:txBody>
      </p:sp>
    </p:spTree>
    <p:extLst>
      <p:ext uri="{BB962C8B-B14F-4D97-AF65-F5344CB8AC3E}">
        <p14:creationId xmlns:p14="http://schemas.microsoft.com/office/powerpoint/2010/main" val="24271024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</TotalTime>
  <Words>644</Words>
  <Application>Microsoft Office PowerPoint</Application>
  <PresentationFormat>Widescreen</PresentationFormat>
  <Paragraphs>147</Paragraphs>
  <Slides>15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Experimental Details</vt:lpstr>
      <vt:lpstr>PANRORAMA of Plasma Sample 087 (Healthy)</vt:lpstr>
      <vt:lpstr>PowerPoint Presentation</vt:lpstr>
      <vt:lpstr>PANRORAMA of Plasma Sample 161 (Healthy)</vt:lpstr>
      <vt:lpstr>PowerPoint Presentation</vt:lpstr>
      <vt:lpstr>PANRORAMA of Plasma Sample 002 (Abnormal Healthy)</vt:lpstr>
      <vt:lpstr>PowerPoint Presentation</vt:lpstr>
      <vt:lpstr>PANRORAMA of Plasma Sample 1001 (Cancer)</vt:lpstr>
      <vt:lpstr>PowerPoint Presentation</vt:lpstr>
      <vt:lpstr>PANRORAMA of Plasma Sample 1003 (Cancer)</vt:lpstr>
      <vt:lpstr>PowerPoint Presentation</vt:lpstr>
      <vt:lpstr>Count of attached exosomes for plasma samples</vt:lpstr>
      <vt:lpstr>Experimental Details</vt:lpstr>
      <vt:lpstr>PANRORAMA of Plasma Sample X=002? (prediction Healthy)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Experimental Details</dc:title>
  <dc:creator>nareg ohannesian</dc:creator>
  <cp:lastModifiedBy>Sadman Mallick</cp:lastModifiedBy>
  <cp:revision>12</cp:revision>
  <dcterms:created xsi:type="dcterms:W3CDTF">2021-11-02T21:53:05Z</dcterms:created>
  <dcterms:modified xsi:type="dcterms:W3CDTF">2024-02-25T22:49:52Z</dcterms:modified>
</cp:coreProperties>
</file>